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64" r:id="rId2"/>
    <p:sldId id="400" r:id="rId3"/>
    <p:sldId id="366" r:id="rId4"/>
    <p:sldId id="404" r:id="rId5"/>
    <p:sldId id="367" r:id="rId6"/>
    <p:sldId id="368" r:id="rId7"/>
    <p:sldId id="369" r:id="rId8"/>
    <p:sldId id="370" r:id="rId9"/>
    <p:sldId id="371" r:id="rId10"/>
    <p:sldId id="372" r:id="rId11"/>
    <p:sldId id="373" r:id="rId12"/>
    <p:sldId id="374" r:id="rId13"/>
    <p:sldId id="375" r:id="rId14"/>
    <p:sldId id="376" r:id="rId15"/>
    <p:sldId id="377" r:id="rId16"/>
    <p:sldId id="378" r:id="rId17"/>
    <p:sldId id="379" r:id="rId18"/>
    <p:sldId id="380" r:id="rId19"/>
    <p:sldId id="381" r:id="rId20"/>
    <p:sldId id="382" r:id="rId21"/>
    <p:sldId id="383" r:id="rId22"/>
    <p:sldId id="384" r:id="rId23"/>
    <p:sldId id="405" r:id="rId24"/>
    <p:sldId id="385" r:id="rId25"/>
    <p:sldId id="386" r:id="rId26"/>
    <p:sldId id="387" r:id="rId27"/>
    <p:sldId id="388" r:id="rId28"/>
    <p:sldId id="389" r:id="rId29"/>
    <p:sldId id="406" r:id="rId30"/>
    <p:sldId id="390" r:id="rId31"/>
    <p:sldId id="391" r:id="rId32"/>
    <p:sldId id="392" r:id="rId33"/>
    <p:sldId id="393" r:id="rId34"/>
    <p:sldId id="394" r:id="rId35"/>
    <p:sldId id="395" r:id="rId36"/>
    <p:sldId id="307" r:id="rId37"/>
    <p:sldId id="363" r:id="rId38"/>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1" autoAdjust="0"/>
    <p:restoredTop sz="93161" autoAdjust="0"/>
  </p:normalViewPr>
  <p:slideViewPr>
    <p:cSldViewPr>
      <p:cViewPr varScale="1">
        <p:scale>
          <a:sx n="141" d="100"/>
          <a:sy n="141" d="100"/>
        </p:scale>
        <p:origin x="824" y="176"/>
      </p:cViewPr>
      <p:guideLst>
        <p:guide orient="horz" pos="1620"/>
        <p:guide pos="2880"/>
      </p:guideLst>
    </p:cSldViewPr>
  </p:slideViewPr>
  <p:outlineViewPr>
    <p:cViewPr>
      <p:scale>
        <a:sx n="33" d="100"/>
        <a:sy n="33" d="100"/>
      </p:scale>
      <p:origin x="0" y="13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5104DE7-15B4-6144-AD59-780D931E7DAC}" type="datetimeFigureOut">
              <a:rPr lang="en-US" smtClean="0"/>
              <a:t>6/9/16</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0391498-726C-AD42-95A7-2A48B0AECB19}" type="slidenum">
              <a:rPr lang="en-US" smtClean="0"/>
              <a:t>‹#›</a:t>
            </a:fld>
            <a:endParaRPr lang="en-US"/>
          </a:p>
        </p:txBody>
      </p:sp>
    </p:spTree>
    <p:extLst>
      <p:ext uri="{BB962C8B-B14F-4D97-AF65-F5344CB8AC3E}">
        <p14:creationId xmlns:p14="http://schemas.microsoft.com/office/powerpoint/2010/main" val="22676385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391498-726C-AD42-95A7-2A48B0AECB19}" type="slidenum">
              <a:rPr lang="en-US" smtClean="0"/>
              <a:t>28</a:t>
            </a:fld>
            <a:endParaRPr lang="en-US"/>
          </a:p>
        </p:txBody>
      </p:sp>
    </p:spTree>
    <p:extLst>
      <p:ext uri="{BB962C8B-B14F-4D97-AF65-F5344CB8AC3E}">
        <p14:creationId xmlns:p14="http://schemas.microsoft.com/office/powerpoint/2010/main" val="190708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F1EB3BDD-0532-4205-949E-EF1160D84AB5}" type="datetimeFigureOut">
              <a:rPr lang="en-AU" smtClean="0"/>
              <a:t>9/06/2016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38133428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1EB3BDD-0532-4205-949E-EF1160D84AB5}" type="datetimeFigureOut">
              <a:rPr lang="en-AU" smtClean="0"/>
              <a:t>9/06/2016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2198299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1EB3BDD-0532-4205-949E-EF1160D84AB5}" type="datetimeFigureOut">
              <a:rPr lang="en-AU" smtClean="0"/>
              <a:t>9/06/2016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8236200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1EB3BDD-0532-4205-949E-EF1160D84AB5}" type="datetimeFigureOut">
              <a:rPr lang="en-AU" smtClean="0"/>
              <a:t>9/06/2016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28576105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EB3BDD-0532-4205-949E-EF1160D84AB5}" type="datetimeFigureOut">
              <a:rPr lang="en-AU" smtClean="0"/>
              <a:t>9/06/2016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421540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F1EB3BDD-0532-4205-949E-EF1160D84AB5}" type="datetimeFigureOut">
              <a:rPr lang="en-AU" smtClean="0"/>
              <a:t>9/06/2016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15112856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F1EB3BDD-0532-4205-949E-EF1160D84AB5}" type="datetimeFigureOut">
              <a:rPr lang="en-AU" smtClean="0"/>
              <a:t>9/06/2016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8055858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F1EB3BDD-0532-4205-949E-EF1160D84AB5}" type="datetimeFigureOut">
              <a:rPr lang="en-AU" smtClean="0"/>
              <a:t>9/06/2016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3659459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B3BDD-0532-4205-949E-EF1160D84AB5}" type="datetimeFigureOut">
              <a:rPr lang="en-AU" smtClean="0"/>
              <a:t>9/06/2016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19596288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EB3BDD-0532-4205-949E-EF1160D84AB5}" type="datetimeFigureOut">
              <a:rPr lang="en-AU" smtClean="0"/>
              <a:t>9/06/2016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30157932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EB3BDD-0532-4205-949E-EF1160D84AB5}" type="datetimeFigureOut">
              <a:rPr lang="en-AU" smtClean="0"/>
              <a:t>9/06/2016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20741834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EB3BDD-0532-4205-949E-EF1160D84AB5}" type="datetimeFigureOut">
              <a:rPr lang="en-AU" smtClean="0"/>
              <a:t>9/06/2016</a:t>
            </a:fld>
            <a:endParaRPr lang="en-AU"/>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14655BF-7B36-48AD-8557-F7CA9FB301B8}" type="slidenum">
              <a:rPr lang="en-AU" smtClean="0"/>
              <a:t>‹#›</a:t>
            </a:fld>
            <a:endParaRPr lang="en-AU"/>
          </a:p>
        </p:txBody>
      </p:sp>
    </p:spTree>
    <p:extLst>
      <p:ext uri="{BB962C8B-B14F-4D97-AF65-F5344CB8AC3E}">
        <p14:creationId xmlns:p14="http://schemas.microsoft.com/office/powerpoint/2010/main" val="738108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ziptales.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39952" y="843558"/>
            <a:ext cx="4407053" cy="2954655"/>
          </a:xfrm>
          <a:prstGeom prst="rect">
            <a:avLst/>
          </a:prstGeom>
          <a:noFill/>
        </p:spPr>
        <p:txBody>
          <a:bodyPr wrap="square" rtlCol="0">
            <a:spAutoFit/>
          </a:bodyPr>
          <a:lstStyle/>
          <a:p>
            <a:pPr algn="ctr"/>
            <a:r>
              <a:rPr lang="en-US" sz="5400" b="1" dirty="0">
                <a:solidFill>
                  <a:srgbClr val="92D050"/>
                </a:solidFill>
              </a:rPr>
              <a:t>The Reading Tool Kit – </a:t>
            </a:r>
            <a:endParaRPr lang="en-US" sz="5400" dirty="0">
              <a:solidFill>
                <a:srgbClr val="92D050"/>
              </a:solidFill>
            </a:endParaRPr>
          </a:p>
          <a:p>
            <a:pPr algn="ctr"/>
            <a:endParaRPr lang="en-AU" sz="2000" dirty="0">
              <a:solidFill>
                <a:srgbClr val="92D050"/>
              </a:solidFill>
            </a:endParaRPr>
          </a:p>
          <a:p>
            <a:pPr algn="ctr"/>
            <a:r>
              <a:rPr lang="en-US" b="1" dirty="0">
                <a:solidFill>
                  <a:srgbClr val="92D050"/>
                </a:solidFill>
              </a:rPr>
              <a:t>Essential strategies for Early Primary</a:t>
            </a:r>
            <a:endParaRPr lang="en-US" dirty="0">
              <a:solidFill>
                <a:srgbClr val="92D050"/>
              </a:solidFill>
            </a:endParaRPr>
          </a:p>
          <a:p>
            <a:pPr algn="ctr"/>
            <a:endParaRPr lang="en-AU" sz="2000" dirty="0">
              <a:solidFill>
                <a:schemeClr val="tx1">
                  <a:lumMod val="50000"/>
                  <a:lumOff val="50000"/>
                </a:schemeClr>
              </a:solidFill>
            </a:endParaRPr>
          </a:p>
          <a:p>
            <a:pPr algn="ctr"/>
            <a:r>
              <a:rPr lang="en-AU" sz="2000" dirty="0">
                <a:solidFill>
                  <a:schemeClr val="tx1">
                    <a:lumMod val="50000"/>
                    <a:lumOff val="50000"/>
                  </a:schemeClr>
                </a:solidFill>
              </a:rPr>
              <a:t>Webinar by Ziptales.com</a:t>
            </a:r>
            <a:endParaRPr lang="en-US" sz="2000" dirty="0">
              <a:solidFill>
                <a:schemeClr val="tx1">
                  <a:lumMod val="50000"/>
                  <a:lumOff val="50000"/>
                </a:schemeClr>
              </a:solidFill>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971600" y="627534"/>
            <a:ext cx="3312368" cy="3928581"/>
          </a:xfrm>
          <a:prstGeom prst="rect">
            <a:avLst/>
          </a:prstGeom>
        </p:spPr>
      </p:pic>
    </p:spTree>
    <p:extLst>
      <p:ext uri="{BB962C8B-B14F-4D97-AF65-F5344CB8AC3E}">
        <p14:creationId xmlns:p14="http://schemas.microsoft.com/office/powerpoint/2010/main" val="16394430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3024336" cy="3416320"/>
          </a:xfrm>
          <a:prstGeom prst="rect">
            <a:avLst/>
          </a:prstGeom>
          <a:noFill/>
        </p:spPr>
        <p:txBody>
          <a:bodyPr wrap="square" rtlCol="0">
            <a:spAutoFit/>
          </a:bodyPr>
          <a:lstStyle/>
          <a:p>
            <a:pPr lvl="0"/>
            <a:r>
              <a:rPr lang="en-GB" b="1" dirty="0">
                <a:solidFill>
                  <a:srgbClr val="92D050"/>
                </a:solidFill>
              </a:rPr>
              <a:t>Adult-child reading:  </a:t>
            </a:r>
            <a:endParaRPr lang="en-US" dirty="0">
              <a:solidFill>
                <a:srgbClr val="92D050"/>
              </a:solidFill>
            </a:endParaRPr>
          </a:p>
          <a:p>
            <a:r>
              <a:rPr lang="en-GB" dirty="0"/>
              <a:t> </a:t>
            </a:r>
            <a:endParaRPr lang="en-US" dirty="0"/>
          </a:p>
          <a:p>
            <a:r>
              <a:rPr lang="en-GB" dirty="0"/>
              <a:t>Adult-child reading means that an adult reads a text </a:t>
            </a:r>
            <a:r>
              <a:rPr lang="en-GB" i="1" dirty="0"/>
              <a:t>first</a:t>
            </a:r>
            <a:r>
              <a:rPr lang="en-GB" dirty="0"/>
              <a:t> to the child, then the child reads it back to them</a:t>
            </a:r>
            <a:r>
              <a:rPr lang="en-GB" dirty="0" smtClean="0"/>
              <a:t>.</a:t>
            </a:r>
          </a:p>
          <a:p>
            <a:endParaRPr lang="en-GB" dirty="0"/>
          </a:p>
          <a:p>
            <a:r>
              <a:rPr lang="en-GB" dirty="0" smtClean="0"/>
              <a:t>This presents an ideal opportunity for children to hear reading fluency and phrasing in a one-to-one environment.</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1347614"/>
            <a:ext cx="4262528" cy="2859986"/>
          </a:xfrm>
          <a:prstGeom prst="rect">
            <a:avLst/>
          </a:prstGeom>
        </p:spPr>
      </p:pic>
    </p:spTree>
    <p:extLst>
      <p:ext uri="{BB962C8B-B14F-4D97-AF65-F5344CB8AC3E}">
        <p14:creationId xmlns:p14="http://schemas.microsoft.com/office/powerpoint/2010/main" val="5296798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555526"/>
            <a:ext cx="7632848" cy="4062651"/>
          </a:xfrm>
          <a:prstGeom prst="rect">
            <a:avLst/>
          </a:prstGeom>
          <a:noFill/>
        </p:spPr>
        <p:txBody>
          <a:bodyPr wrap="square" rtlCol="0">
            <a:spAutoFit/>
          </a:bodyPr>
          <a:lstStyle/>
          <a:p>
            <a:r>
              <a:rPr lang="en-GB" b="1" i="1" dirty="0">
                <a:solidFill>
                  <a:srgbClr val="92D050"/>
                </a:solidFill>
              </a:rPr>
              <a:t>Activities:</a:t>
            </a:r>
            <a:endParaRPr lang="en-US" b="1" dirty="0">
              <a:solidFill>
                <a:srgbClr val="92D050"/>
              </a:solidFill>
            </a:endParaRPr>
          </a:p>
          <a:p>
            <a:pPr marL="285750" lvl="0" indent="-285750">
              <a:buFont typeface="Arial" charset="0"/>
              <a:buChar char="•"/>
            </a:pPr>
            <a:r>
              <a:rPr lang="en-GB" sz="1600" dirty="0"/>
              <a:t>Promote adult-child reading opportunities at home by sending home simple texts, such as rhymes or short stories, typed up on A4 paper. Ask the parents/carers to read the text </a:t>
            </a:r>
            <a:r>
              <a:rPr lang="en-GB" sz="1600" i="1" dirty="0"/>
              <a:t>first</a:t>
            </a:r>
            <a:r>
              <a:rPr lang="en-GB" sz="1600" dirty="0"/>
              <a:t> to the child then have the child read it back to them. Send a different text home each week and compile them in a display folder for safe keeping and rereading opportunities. </a:t>
            </a:r>
            <a:br>
              <a:rPr lang="en-GB" sz="1600" dirty="0"/>
            </a:br>
            <a:endParaRPr lang="en-US" sz="800" dirty="0"/>
          </a:p>
          <a:p>
            <a:pPr marL="285750" lvl="0" indent="-285750">
              <a:buFont typeface="Arial" charset="0"/>
              <a:buChar char="•"/>
            </a:pPr>
            <a:r>
              <a:rPr lang="en-GB" sz="1600" dirty="0"/>
              <a:t>Use guided reading lessons as opportunities for students to hear a text first before attempting to read it. The students will get the opportunity to become familiar with the vocabulary in the book and the text structures and features used, which will in turn contribute to phrasing and fluency when it’s their turn to read a section from the book. </a:t>
            </a:r>
            <a:r>
              <a:rPr lang="en-GB" sz="1600" dirty="0" smtClean="0"/>
              <a:t/>
            </a:r>
            <a:br>
              <a:rPr lang="en-GB" sz="1600" dirty="0" smtClean="0"/>
            </a:br>
            <a:endParaRPr lang="en-US" sz="800" dirty="0"/>
          </a:p>
          <a:p>
            <a:pPr marL="285750" lvl="0" indent="-285750">
              <a:buFont typeface="Arial" charset="0"/>
              <a:buChar char="•"/>
            </a:pPr>
            <a:r>
              <a:rPr lang="en-GB" sz="1600" dirty="0"/>
              <a:t>Provide opportunities for students to listen to a selected story from the </a:t>
            </a:r>
            <a:r>
              <a:rPr lang="en-GB" sz="1600" b="1" dirty="0"/>
              <a:t>Easy Readers</a:t>
            </a:r>
            <a:r>
              <a:rPr lang="en-GB" sz="1600" dirty="0"/>
              <a:t>, </a:t>
            </a:r>
            <a:r>
              <a:rPr lang="en-GB" sz="1600" b="1" dirty="0"/>
              <a:t>Storytime</a:t>
            </a:r>
            <a:r>
              <a:rPr lang="en-GB" sz="1600" dirty="0"/>
              <a:t> stories or </a:t>
            </a:r>
            <a:r>
              <a:rPr lang="en-GB" sz="1600" b="1" dirty="0"/>
              <a:t>Timeless Tales</a:t>
            </a:r>
            <a:r>
              <a:rPr lang="en-GB" sz="1600" dirty="0"/>
              <a:t>. Ensure the story is suited to the child’s own reading ability. Then have the child read this story back to you, a parent helper, a teacher’s aide or a student teacher.</a:t>
            </a:r>
            <a:endParaRPr lang="en-US" sz="1600" dirty="0"/>
          </a:p>
        </p:txBody>
      </p:sp>
    </p:spTree>
    <p:extLst>
      <p:ext uri="{BB962C8B-B14F-4D97-AF65-F5344CB8AC3E}">
        <p14:creationId xmlns:p14="http://schemas.microsoft.com/office/powerpoint/2010/main" val="10097910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3096344" cy="3139321"/>
          </a:xfrm>
          <a:prstGeom prst="rect">
            <a:avLst/>
          </a:prstGeom>
          <a:noFill/>
        </p:spPr>
        <p:txBody>
          <a:bodyPr wrap="square" rtlCol="0">
            <a:spAutoFit/>
          </a:bodyPr>
          <a:lstStyle/>
          <a:p>
            <a:r>
              <a:rPr lang="en-GB" b="1" dirty="0">
                <a:solidFill>
                  <a:srgbClr val="92D050"/>
                </a:solidFill>
              </a:rPr>
              <a:t>Choral reading:</a:t>
            </a:r>
            <a:endParaRPr lang="en-US" dirty="0">
              <a:solidFill>
                <a:srgbClr val="92D050"/>
              </a:solidFill>
            </a:endParaRPr>
          </a:p>
          <a:p>
            <a:r>
              <a:rPr lang="en-GB" dirty="0"/>
              <a:t> </a:t>
            </a:r>
            <a:endParaRPr lang="en-US" dirty="0"/>
          </a:p>
          <a:p>
            <a:r>
              <a:rPr lang="en-GB" dirty="0"/>
              <a:t>Choral reading requires students to read along with a fluent reader. In order to do this, the students must be able to see the text that is being read for example, a big book, a poster, an on-screen digital text or photocopied worksheet.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1275606"/>
            <a:ext cx="4324400" cy="3075806"/>
          </a:xfrm>
          <a:prstGeom prst="rect">
            <a:avLst/>
          </a:prstGeom>
        </p:spPr>
      </p:pic>
    </p:spTree>
    <p:extLst>
      <p:ext uri="{BB962C8B-B14F-4D97-AF65-F5344CB8AC3E}">
        <p14:creationId xmlns:p14="http://schemas.microsoft.com/office/powerpoint/2010/main" val="21423483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632848" cy="3785652"/>
          </a:xfrm>
          <a:prstGeom prst="rect">
            <a:avLst/>
          </a:prstGeom>
          <a:noFill/>
        </p:spPr>
        <p:txBody>
          <a:bodyPr wrap="square" rtlCol="0">
            <a:spAutoFit/>
          </a:bodyPr>
          <a:lstStyle/>
          <a:p>
            <a:r>
              <a:rPr lang="en-GB" b="1" i="1" dirty="0">
                <a:solidFill>
                  <a:srgbClr val="92D050"/>
                </a:solidFill>
              </a:rPr>
              <a:t>Activities: </a:t>
            </a:r>
            <a:endParaRPr lang="en-US" b="1" dirty="0">
              <a:solidFill>
                <a:srgbClr val="92D050"/>
              </a:solidFill>
            </a:endParaRPr>
          </a:p>
          <a:p>
            <a:pPr marL="285750" lvl="0" indent="-285750">
              <a:buFont typeface="Arial" charset="0"/>
              <a:buChar char="•"/>
            </a:pPr>
            <a:r>
              <a:rPr lang="en-GB" sz="1600" dirty="0"/>
              <a:t>Provide opportunities for students to read or sing along with a variety of nursery rhymes. Most students are already familiar with them and they are full of rich text that can be explored further e.g. rhyming words, high frequency word use and repeated text e.g. </a:t>
            </a:r>
            <a:r>
              <a:rPr lang="en-GB" sz="1600" i="1" dirty="0"/>
              <a:t>Polly Put the Kettle on, Mary had a Little Lamb, This Little Piggy</a:t>
            </a:r>
            <a:r>
              <a:rPr lang="en-GB" sz="1600" dirty="0"/>
              <a:t> etc. </a:t>
            </a:r>
            <a:endParaRPr lang="en-US" sz="1600" dirty="0"/>
          </a:p>
          <a:p>
            <a:pPr marL="285750" lvl="0" indent="-285750">
              <a:buFont typeface="Arial" charset="0"/>
              <a:buChar char="•"/>
            </a:pPr>
            <a:r>
              <a:rPr lang="en-GB" sz="1600" dirty="0"/>
              <a:t>Students orally read the repeated parts of a simple rhyming text for example, the </a:t>
            </a:r>
            <a:r>
              <a:rPr lang="en-GB" sz="1600" b="1" dirty="0"/>
              <a:t>Easy Reader</a:t>
            </a:r>
            <a:r>
              <a:rPr lang="en-GB" sz="1600" dirty="0"/>
              <a:t> </a:t>
            </a:r>
            <a:r>
              <a:rPr lang="en-GB" sz="1600" i="1" dirty="0"/>
              <a:t>Short Vowels</a:t>
            </a:r>
            <a:r>
              <a:rPr lang="en-GB" sz="1600" dirty="0"/>
              <a:t> stories </a:t>
            </a:r>
            <a:r>
              <a:rPr lang="en-GB" sz="1600" i="1" dirty="0"/>
              <a:t>Bad Cat, Let’s Get Wet, Yum, Yum</a:t>
            </a:r>
            <a:r>
              <a:rPr lang="en-GB" sz="1600" dirty="0"/>
              <a:t> </a:t>
            </a:r>
            <a:r>
              <a:rPr lang="en-GB" sz="1600" i="1" dirty="0"/>
              <a:t>Yum, I Wish</a:t>
            </a:r>
            <a:r>
              <a:rPr lang="en-GB" sz="1600" dirty="0"/>
              <a:t> and </a:t>
            </a:r>
            <a:r>
              <a:rPr lang="en-GB" sz="1600" i="1" dirty="0"/>
              <a:t>Oh No!</a:t>
            </a:r>
            <a:r>
              <a:rPr lang="en-GB" sz="1600" dirty="0"/>
              <a:t> and the </a:t>
            </a:r>
            <a:r>
              <a:rPr lang="en-GB" sz="1600" i="1" dirty="0"/>
              <a:t>Consonant Blends</a:t>
            </a:r>
            <a:r>
              <a:rPr lang="en-GB" sz="1600" dirty="0"/>
              <a:t> story </a:t>
            </a:r>
            <a:r>
              <a:rPr lang="en-GB" sz="1600" i="1" dirty="0"/>
              <a:t>Play All Day</a:t>
            </a:r>
            <a:r>
              <a:rPr lang="en-GB" sz="1600" dirty="0"/>
              <a:t> all have repeated text to suit a choral reading activity. You could also use the repeated text from a familiar story or fairy tale for example in the </a:t>
            </a:r>
            <a:r>
              <a:rPr lang="en-GB" sz="1600" b="1" dirty="0"/>
              <a:t>Storytime</a:t>
            </a:r>
            <a:r>
              <a:rPr lang="en-GB" sz="1600" dirty="0"/>
              <a:t> fairy tale </a:t>
            </a:r>
            <a:r>
              <a:rPr lang="en-GB" sz="1600" i="1" dirty="0"/>
              <a:t>The Three Little Pigs, </a:t>
            </a:r>
            <a:r>
              <a:rPr lang="en-GB" sz="1600" dirty="0"/>
              <a:t>the students could read along with the wolf’s repeated demands – “</a:t>
            </a:r>
            <a:r>
              <a:rPr lang="en-GB" sz="1600" i="1" dirty="0"/>
              <a:t>Let me come in! Let me come in! Or I’ll huff and I’ll puff and I’ll blow your house in</a:t>
            </a:r>
            <a:r>
              <a:rPr lang="en-GB" sz="1600" dirty="0"/>
              <a:t>!” and the pigs’ response - “</a:t>
            </a:r>
            <a:r>
              <a:rPr lang="en-GB" sz="1600" i="1" dirty="0"/>
              <a:t>Not by the hair of my </a:t>
            </a:r>
            <a:r>
              <a:rPr lang="en-GB" sz="1600" i="1" dirty="0" err="1"/>
              <a:t>chinny</a:t>
            </a:r>
            <a:r>
              <a:rPr lang="en-GB" sz="1600" i="1" dirty="0"/>
              <a:t> chin chin!</a:t>
            </a:r>
            <a:r>
              <a:rPr lang="en-GB" sz="1600" dirty="0"/>
              <a:t>”  </a:t>
            </a:r>
            <a:endParaRPr lang="en-US" sz="1600" dirty="0"/>
          </a:p>
          <a:p>
            <a:pPr marL="285750" lvl="0" indent="-285750">
              <a:buFont typeface="Arial" charset="0"/>
              <a:buChar char="•"/>
            </a:pPr>
            <a:r>
              <a:rPr lang="en-GB" sz="1600" dirty="0"/>
              <a:t>Use simple poems from </a:t>
            </a:r>
            <a:r>
              <a:rPr lang="en-GB" sz="1600" b="1" dirty="0"/>
              <a:t>Rhyme Time</a:t>
            </a:r>
            <a:r>
              <a:rPr lang="en-GB" sz="1600" dirty="0"/>
              <a:t> for choral reading opportunities e.g.  </a:t>
            </a:r>
            <a:r>
              <a:rPr lang="en-GB" sz="1600" i="1" dirty="0"/>
              <a:t>Old Mother Hubbard</a:t>
            </a:r>
            <a:r>
              <a:rPr lang="en-GB" sz="1600" dirty="0"/>
              <a:t> - Strategy C from the </a:t>
            </a:r>
            <a:r>
              <a:rPr lang="en-GB" sz="1600" i="1" dirty="0"/>
              <a:t>Teacher Strategies Worksheet</a:t>
            </a:r>
            <a:r>
              <a:rPr lang="en-GB" sz="1600" dirty="0"/>
              <a:t>.</a:t>
            </a:r>
            <a:endParaRPr lang="en-US" sz="1600" dirty="0"/>
          </a:p>
        </p:txBody>
      </p:sp>
    </p:spTree>
    <p:extLst>
      <p:ext uri="{BB962C8B-B14F-4D97-AF65-F5344CB8AC3E}">
        <p14:creationId xmlns:p14="http://schemas.microsoft.com/office/powerpoint/2010/main" val="17376407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6192688" cy="1877437"/>
          </a:xfrm>
          <a:prstGeom prst="rect">
            <a:avLst/>
          </a:prstGeom>
          <a:noFill/>
        </p:spPr>
        <p:txBody>
          <a:bodyPr wrap="square" rtlCol="0">
            <a:spAutoFit/>
          </a:bodyPr>
          <a:lstStyle/>
          <a:p>
            <a:pPr lvl="0"/>
            <a:r>
              <a:rPr lang="en-GB" b="1" dirty="0">
                <a:solidFill>
                  <a:srgbClr val="92D050"/>
                </a:solidFill>
              </a:rPr>
              <a:t>Partner Reading: </a:t>
            </a:r>
            <a:endParaRPr lang="en-US" dirty="0">
              <a:solidFill>
                <a:srgbClr val="92D050"/>
              </a:solidFill>
            </a:endParaRPr>
          </a:p>
          <a:p>
            <a:pPr lvl="0"/>
            <a:r>
              <a:rPr lang="en-GB" dirty="0"/>
              <a:t> </a:t>
            </a:r>
            <a:endParaRPr lang="en-US" dirty="0"/>
          </a:p>
          <a:p>
            <a:pPr lvl="0"/>
            <a:r>
              <a:rPr lang="en-GB" sz="1600" dirty="0"/>
              <a:t>In partner reading, students take turns to read parts of a text. Different methods for this strategy include matching a fluent reader with a less fluent reader so the stronger reader can assist their partner and provide a model for fluent reading, or pairing up two students who read at the same level.</a:t>
            </a:r>
            <a:endParaRPr lang="en-US" sz="1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1960" y="2427734"/>
            <a:ext cx="4056768" cy="2085078"/>
          </a:xfrm>
          <a:prstGeom prst="rect">
            <a:avLst/>
          </a:prstGeom>
        </p:spPr>
      </p:pic>
    </p:spTree>
    <p:extLst>
      <p:ext uri="{BB962C8B-B14F-4D97-AF65-F5344CB8AC3E}">
        <p14:creationId xmlns:p14="http://schemas.microsoft.com/office/powerpoint/2010/main" val="8978520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632848" cy="3293209"/>
          </a:xfrm>
          <a:prstGeom prst="rect">
            <a:avLst/>
          </a:prstGeom>
          <a:noFill/>
        </p:spPr>
        <p:txBody>
          <a:bodyPr wrap="square" rtlCol="0">
            <a:spAutoFit/>
          </a:bodyPr>
          <a:lstStyle/>
          <a:p>
            <a:r>
              <a:rPr lang="en-GB" b="1" i="1" dirty="0">
                <a:solidFill>
                  <a:srgbClr val="92D050"/>
                </a:solidFill>
              </a:rPr>
              <a:t>Activities: </a:t>
            </a:r>
            <a:endParaRPr lang="en-US" b="1" dirty="0">
              <a:solidFill>
                <a:srgbClr val="92D050"/>
              </a:solidFill>
            </a:endParaRPr>
          </a:p>
          <a:p>
            <a:pPr marL="285750" lvl="0" indent="-285750">
              <a:buFont typeface="Arial" charset="0"/>
              <a:buChar char="•"/>
            </a:pPr>
            <a:r>
              <a:rPr lang="en-GB" sz="1600" dirty="0"/>
              <a:t>Beginning readers take turns reading a page each from the </a:t>
            </a:r>
            <a:r>
              <a:rPr lang="en-GB" sz="1600" b="1" dirty="0"/>
              <a:t>Easy Readers</a:t>
            </a:r>
            <a:r>
              <a:rPr lang="en-GB" sz="1600" dirty="0"/>
              <a:t> stories with the voiceover turned off</a:t>
            </a:r>
            <a:r>
              <a:rPr lang="en-GB" sz="1600" dirty="0" smtClean="0"/>
              <a:t>.</a:t>
            </a:r>
            <a:br>
              <a:rPr lang="en-GB" sz="1600" dirty="0" smtClean="0"/>
            </a:br>
            <a:endParaRPr lang="en-US" sz="1600" dirty="0"/>
          </a:p>
          <a:p>
            <a:pPr marL="285750" lvl="0" indent="-285750">
              <a:buFont typeface="Arial" charset="0"/>
              <a:buChar char="•"/>
            </a:pPr>
            <a:r>
              <a:rPr lang="en-GB" sz="1600" dirty="0"/>
              <a:t>Students work with a partner to read the </a:t>
            </a:r>
            <a:r>
              <a:rPr lang="en-GB" sz="1600" b="1" dirty="0"/>
              <a:t>Storytime</a:t>
            </a:r>
            <a:r>
              <a:rPr lang="en-GB" sz="1600" dirty="0"/>
              <a:t> stories reading different parts of the story e.g. a fluent reader could be the ‘narrator’ and a less fluent reader could be the ‘characters’ by reading only the direct speech in the speech bubbles</a:t>
            </a:r>
            <a:r>
              <a:rPr lang="en-GB" sz="1600" dirty="0" smtClean="0"/>
              <a:t>.</a:t>
            </a:r>
            <a:r>
              <a:rPr lang="en-US" sz="1600" dirty="0" smtClean="0"/>
              <a:t/>
            </a:r>
            <a:br>
              <a:rPr lang="en-US" sz="1600" dirty="0" smtClean="0"/>
            </a:br>
            <a:endParaRPr lang="en-US" sz="1600" dirty="0"/>
          </a:p>
          <a:p>
            <a:pPr marL="285750" indent="-285750">
              <a:buFont typeface="Arial" charset="0"/>
              <a:buChar char="•"/>
            </a:pPr>
            <a:r>
              <a:rPr lang="en-GB" sz="1600" dirty="0"/>
              <a:t>Use your students’ take home readers as tools for partner reading opportunities. Ask the parent/carer to take turns reading with their child perhaps one or two times during the </a:t>
            </a:r>
            <a:r>
              <a:rPr lang="en-GB" sz="1600" dirty="0" smtClean="0"/>
              <a:t>week.</a:t>
            </a:r>
          </a:p>
          <a:p>
            <a:pPr marL="285750" indent="-285750">
              <a:buFont typeface="Arial" charset="0"/>
              <a:buChar char="•"/>
            </a:pPr>
            <a:endParaRPr lang="en-GB" sz="1600" dirty="0"/>
          </a:p>
          <a:p>
            <a:r>
              <a:rPr lang="en-GB" sz="1600" dirty="0" smtClean="0"/>
              <a:t>NB Take home readers must be appropriate to the child.</a:t>
            </a:r>
            <a:endParaRPr lang="en-GB" sz="1400" dirty="0"/>
          </a:p>
        </p:txBody>
      </p:sp>
    </p:spTree>
    <p:extLst>
      <p:ext uri="{BB962C8B-B14F-4D97-AF65-F5344CB8AC3E}">
        <p14:creationId xmlns:p14="http://schemas.microsoft.com/office/powerpoint/2010/main" val="18749454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3672408" cy="3416320"/>
          </a:xfrm>
          <a:prstGeom prst="rect">
            <a:avLst/>
          </a:prstGeom>
          <a:noFill/>
        </p:spPr>
        <p:txBody>
          <a:bodyPr wrap="square" rtlCol="0">
            <a:spAutoFit/>
          </a:bodyPr>
          <a:lstStyle/>
          <a:p>
            <a:pPr lvl="0"/>
            <a:r>
              <a:rPr lang="en-GB" b="1" dirty="0">
                <a:solidFill>
                  <a:srgbClr val="92D050"/>
                </a:solidFill>
              </a:rPr>
              <a:t>Vocabulary Study:</a:t>
            </a:r>
            <a:endParaRPr lang="en-US" dirty="0">
              <a:solidFill>
                <a:srgbClr val="92D050"/>
              </a:solidFill>
            </a:endParaRPr>
          </a:p>
          <a:p>
            <a:pPr lvl="0"/>
            <a:r>
              <a:rPr lang="en-GB" dirty="0"/>
              <a:t> </a:t>
            </a:r>
            <a:endParaRPr lang="en-US" dirty="0"/>
          </a:p>
          <a:p>
            <a:pPr lvl="0"/>
            <a:r>
              <a:rPr lang="en-GB" dirty="0"/>
              <a:t>Introducing new vocabulary to children </a:t>
            </a:r>
            <a:r>
              <a:rPr lang="en-GB" i="1" dirty="0"/>
              <a:t>before</a:t>
            </a:r>
            <a:r>
              <a:rPr lang="en-GB" dirty="0"/>
              <a:t> reading a text can help improve reading phrasing and fluency. For example, a story about horse riding might include specialised vocabulary such as </a:t>
            </a:r>
            <a:r>
              <a:rPr lang="en-GB" i="1" dirty="0"/>
              <a:t>stable, stallion, pony, bridle</a:t>
            </a:r>
            <a:r>
              <a:rPr lang="en-GB" dirty="0"/>
              <a:t> and </a:t>
            </a:r>
            <a:r>
              <a:rPr lang="en-GB" i="1" dirty="0"/>
              <a:t>reins,</a:t>
            </a:r>
            <a:r>
              <a:rPr lang="en-GB" dirty="0"/>
              <a:t> so if the child can recognise these words </a:t>
            </a:r>
            <a:r>
              <a:rPr lang="en-GB" i="1" dirty="0"/>
              <a:t>before</a:t>
            </a:r>
            <a:r>
              <a:rPr lang="en-GB" dirty="0"/>
              <a:t> attempting to read the focus text, fluency can be maintained.</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0593" y="1347614"/>
            <a:ext cx="3781411" cy="2613080"/>
          </a:xfrm>
          <a:prstGeom prst="rect">
            <a:avLst/>
          </a:prstGeom>
        </p:spPr>
      </p:pic>
    </p:spTree>
    <p:extLst>
      <p:ext uri="{BB962C8B-B14F-4D97-AF65-F5344CB8AC3E}">
        <p14:creationId xmlns:p14="http://schemas.microsoft.com/office/powerpoint/2010/main" val="7627009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411510"/>
            <a:ext cx="7632848" cy="1354217"/>
          </a:xfrm>
          <a:prstGeom prst="rect">
            <a:avLst/>
          </a:prstGeom>
          <a:noFill/>
        </p:spPr>
        <p:txBody>
          <a:bodyPr wrap="square" rtlCol="0">
            <a:spAutoFit/>
          </a:bodyPr>
          <a:lstStyle/>
          <a:p>
            <a:r>
              <a:rPr lang="en-GB" b="1" i="1" dirty="0">
                <a:solidFill>
                  <a:srgbClr val="92D050"/>
                </a:solidFill>
              </a:rPr>
              <a:t>Activities: </a:t>
            </a:r>
            <a:endParaRPr lang="en-US" b="1" dirty="0">
              <a:solidFill>
                <a:srgbClr val="92D050"/>
              </a:solidFill>
            </a:endParaRPr>
          </a:p>
          <a:p>
            <a:pPr marL="285750" lvl="0" indent="-285750">
              <a:buFont typeface="Arial" charset="0"/>
              <a:buChar char="•"/>
            </a:pPr>
            <a:r>
              <a:rPr lang="en-GB" sz="1600" dirty="0"/>
              <a:t>Scan a text </a:t>
            </a:r>
            <a:r>
              <a:rPr lang="en-GB" sz="1600" i="1" dirty="0"/>
              <a:t>before</a:t>
            </a:r>
            <a:r>
              <a:rPr lang="en-GB" sz="1600" dirty="0"/>
              <a:t> students read it and record 5-10 potentially difficult words. Write these words on a chart and identify clues that can help decode them (such as phoneme sounds and segmentation). For example, the </a:t>
            </a:r>
            <a:r>
              <a:rPr lang="en-GB" sz="1600" b="1" dirty="0"/>
              <a:t>Easy Reader</a:t>
            </a:r>
            <a:r>
              <a:rPr lang="en-GB" sz="1600" dirty="0"/>
              <a:t> story </a:t>
            </a:r>
            <a:r>
              <a:rPr lang="en-GB" sz="1600" i="1" dirty="0"/>
              <a:t>The Little Green Crab</a:t>
            </a:r>
            <a:r>
              <a:rPr lang="en-GB" sz="1600" dirty="0"/>
              <a:t>:</a:t>
            </a:r>
            <a:r>
              <a:rPr lang="en-GB" sz="1600" i="1" dirty="0"/>
              <a:t> </a:t>
            </a:r>
            <a:endParaRPr lang="en-US" sz="1600" dirty="0"/>
          </a:p>
        </p:txBody>
      </p:sp>
      <p:graphicFrame>
        <p:nvGraphicFramePr>
          <p:cNvPr id="2" name="Table 1"/>
          <p:cNvGraphicFramePr>
            <a:graphicFrameLocks noGrp="1"/>
          </p:cNvGraphicFramePr>
          <p:nvPr>
            <p:extLst>
              <p:ext uri="{D42A27DB-BD31-4B8C-83A1-F6EECF244321}">
                <p14:modId xmlns:p14="http://schemas.microsoft.com/office/powerpoint/2010/main" val="269344395"/>
              </p:ext>
            </p:extLst>
          </p:nvPr>
        </p:nvGraphicFramePr>
        <p:xfrm>
          <a:off x="1547664" y="1779662"/>
          <a:ext cx="6408712" cy="2870137"/>
        </p:xfrm>
        <a:graphic>
          <a:graphicData uri="http://schemas.openxmlformats.org/drawingml/2006/table">
            <a:tbl>
              <a:tblPr firstRow="1" firstCol="1" bandRow="1">
                <a:tableStyleId>{5C22544A-7EE6-4342-B048-85BDC9FD1C3A}</a:tableStyleId>
              </a:tblPr>
              <a:tblGrid>
                <a:gridCol w="1547226"/>
                <a:gridCol w="2982990"/>
                <a:gridCol w="1878496"/>
              </a:tblGrid>
              <a:tr h="0">
                <a:tc>
                  <a:txBody>
                    <a:bodyPr/>
                    <a:lstStyle/>
                    <a:p>
                      <a:pPr marL="0" marR="0" algn="ctr">
                        <a:lnSpc>
                          <a:spcPct val="107000"/>
                        </a:lnSpc>
                        <a:spcBef>
                          <a:spcPts val="0"/>
                        </a:spcBef>
                        <a:spcAft>
                          <a:spcPts val="0"/>
                        </a:spcAft>
                      </a:pPr>
                      <a:r>
                        <a:rPr lang="en-GB" sz="1600" spc="20" dirty="0">
                          <a:effectLst/>
                        </a:rPr>
                        <a:t>Word</a:t>
                      </a:r>
                      <a:endParaRPr lang="en-US" sz="1100" dirty="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GB" sz="1600" spc="20">
                          <a:effectLst/>
                        </a:rPr>
                        <a:t>Letter Sound Clues</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GB" sz="1600" spc="20">
                          <a:effectLst/>
                        </a:rPr>
                        <a:t>Syllable Clues</a:t>
                      </a:r>
                      <a:endParaRPr lang="en-US" sz="1100">
                        <a:effectLst/>
                        <a:latin typeface="Calibri" charset="0"/>
                        <a:ea typeface="Calibri" charset="0"/>
                        <a:cs typeface="Times New Roman" charset="0"/>
                      </a:endParaRPr>
                    </a:p>
                  </a:txBody>
                  <a:tcPr marL="68580" marR="68580" marT="0" marB="0"/>
                </a:tc>
              </a:tr>
              <a:tr h="0">
                <a:tc>
                  <a:txBody>
                    <a:bodyPr/>
                    <a:lstStyle/>
                    <a:p>
                      <a:pPr marL="0" marR="0" algn="ctr">
                        <a:lnSpc>
                          <a:spcPct val="107000"/>
                        </a:lnSpc>
                        <a:spcBef>
                          <a:spcPts val="0"/>
                        </a:spcBef>
                        <a:spcAft>
                          <a:spcPts val="0"/>
                        </a:spcAft>
                      </a:pPr>
                      <a:r>
                        <a:rPr lang="en-GB" sz="1600" spc="20" dirty="0">
                          <a:effectLst/>
                        </a:rPr>
                        <a:t>purple</a:t>
                      </a:r>
                      <a:endParaRPr lang="en-US" sz="1100" dirty="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GB" sz="1600" spc="20">
                          <a:effectLst/>
                        </a:rPr>
                        <a:t>‘ur’ like ‘fur’</a:t>
                      </a:r>
                      <a:endParaRPr lang="en-US" sz="1100">
                        <a:effectLst/>
                      </a:endParaRPr>
                    </a:p>
                    <a:p>
                      <a:pPr marL="0" marR="0" algn="ctr">
                        <a:lnSpc>
                          <a:spcPct val="107000"/>
                        </a:lnSpc>
                        <a:spcBef>
                          <a:spcPts val="0"/>
                        </a:spcBef>
                        <a:spcAft>
                          <a:spcPts val="0"/>
                        </a:spcAft>
                      </a:pPr>
                      <a:r>
                        <a:rPr lang="en-GB" sz="1600" spc="20">
                          <a:effectLst/>
                        </a:rPr>
                        <a:t>‘e’ is silent</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GB" sz="1600" spc="20">
                          <a:effectLst/>
                        </a:rPr>
                        <a:t>2 syllables </a:t>
                      </a:r>
                      <a:endParaRPr lang="en-US" sz="1100">
                        <a:effectLst/>
                      </a:endParaRPr>
                    </a:p>
                    <a:p>
                      <a:pPr marL="0" marR="0" algn="ctr">
                        <a:lnSpc>
                          <a:spcPct val="107000"/>
                        </a:lnSpc>
                        <a:spcBef>
                          <a:spcPts val="0"/>
                        </a:spcBef>
                        <a:spcAft>
                          <a:spcPts val="0"/>
                        </a:spcAft>
                      </a:pPr>
                      <a:r>
                        <a:rPr lang="en-GB" sz="1600" spc="20">
                          <a:effectLst/>
                        </a:rPr>
                        <a:t>pur-ple</a:t>
                      </a:r>
                      <a:endParaRPr lang="en-US" sz="1100">
                        <a:effectLst/>
                        <a:latin typeface="Calibri" charset="0"/>
                        <a:ea typeface="Calibri" charset="0"/>
                        <a:cs typeface="Times New Roman" charset="0"/>
                      </a:endParaRPr>
                    </a:p>
                  </a:txBody>
                  <a:tcPr marL="68580" marR="68580" marT="0" marB="0"/>
                </a:tc>
              </a:tr>
              <a:tr h="0">
                <a:tc>
                  <a:txBody>
                    <a:bodyPr/>
                    <a:lstStyle/>
                    <a:p>
                      <a:pPr marL="0" marR="0" algn="ctr">
                        <a:lnSpc>
                          <a:spcPct val="107000"/>
                        </a:lnSpc>
                        <a:spcBef>
                          <a:spcPts val="0"/>
                        </a:spcBef>
                        <a:spcAft>
                          <a:spcPts val="0"/>
                        </a:spcAft>
                      </a:pPr>
                      <a:r>
                        <a:rPr lang="en-GB" sz="1600" spc="20">
                          <a:effectLst/>
                        </a:rPr>
                        <a:t>magical</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GB" sz="1600" spc="20">
                          <a:effectLst/>
                        </a:rPr>
                        <a:t>‘g’ make ‘j’ sound</a:t>
                      </a:r>
                      <a:endParaRPr lang="en-US" sz="1100">
                        <a:effectLst/>
                      </a:endParaRPr>
                    </a:p>
                    <a:p>
                      <a:pPr marL="0" marR="0" algn="ctr">
                        <a:lnSpc>
                          <a:spcPct val="107000"/>
                        </a:lnSpc>
                        <a:spcBef>
                          <a:spcPts val="0"/>
                        </a:spcBef>
                        <a:spcAft>
                          <a:spcPts val="0"/>
                        </a:spcAft>
                      </a:pPr>
                      <a:r>
                        <a:rPr lang="en-GB" sz="1600" spc="20">
                          <a:effectLst/>
                        </a:rPr>
                        <a:t>‘al’ makes ‘l’ sound</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GB" sz="1600" spc="20">
                          <a:effectLst/>
                        </a:rPr>
                        <a:t>3 syllables</a:t>
                      </a:r>
                      <a:endParaRPr lang="en-US" sz="1100">
                        <a:effectLst/>
                      </a:endParaRPr>
                    </a:p>
                    <a:p>
                      <a:pPr marL="0" marR="0" algn="ctr">
                        <a:lnSpc>
                          <a:spcPct val="107000"/>
                        </a:lnSpc>
                        <a:spcBef>
                          <a:spcPts val="0"/>
                        </a:spcBef>
                        <a:spcAft>
                          <a:spcPts val="0"/>
                        </a:spcAft>
                      </a:pPr>
                      <a:r>
                        <a:rPr lang="en-GB" sz="1600" spc="20">
                          <a:effectLst/>
                        </a:rPr>
                        <a:t>ma-gic-al</a:t>
                      </a:r>
                      <a:endParaRPr lang="en-US" sz="1100">
                        <a:effectLst/>
                        <a:latin typeface="Calibri" charset="0"/>
                        <a:ea typeface="Calibri" charset="0"/>
                        <a:cs typeface="Times New Roman" charset="0"/>
                      </a:endParaRPr>
                    </a:p>
                  </a:txBody>
                  <a:tcPr marL="68580" marR="68580" marT="0" marB="0"/>
                </a:tc>
              </a:tr>
              <a:tr h="0">
                <a:tc>
                  <a:txBody>
                    <a:bodyPr/>
                    <a:lstStyle/>
                    <a:p>
                      <a:pPr marL="0" marR="0" algn="ctr">
                        <a:lnSpc>
                          <a:spcPct val="107000"/>
                        </a:lnSpc>
                        <a:spcBef>
                          <a:spcPts val="0"/>
                        </a:spcBef>
                        <a:spcAft>
                          <a:spcPts val="0"/>
                        </a:spcAft>
                      </a:pPr>
                      <a:r>
                        <a:rPr lang="en-GB" sz="1600" spc="20" dirty="0">
                          <a:effectLst/>
                        </a:rPr>
                        <a:t>warmth</a:t>
                      </a:r>
                      <a:endParaRPr lang="en-US" sz="1100" dirty="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GB" sz="1600" spc="20">
                          <a:effectLst/>
                        </a:rPr>
                        <a:t>‘ar’ makes ‘or’</a:t>
                      </a:r>
                      <a:endParaRPr lang="en-US" sz="1100">
                        <a:effectLst/>
                      </a:endParaRPr>
                    </a:p>
                    <a:p>
                      <a:pPr marL="0" marR="0" algn="ctr">
                        <a:lnSpc>
                          <a:spcPct val="107000"/>
                        </a:lnSpc>
                        <a:spcBef>
                          <a:spcPts val="0"/>
                        </a:spcBef>
                        <a:spcAft>
                          <a:spcPts val="0"/>
                        </a:spcAft>
                      </a:pPr>
                      <a:r>
                        <a:rPr lang="en-GB" sz="1600" spc="20">
                          <a:effectLst/>
                        </a:rPr>
                        <a:t> </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GB" sz="1600" spc="20">
                          <a:effectLst/>
                        </a:rPr>
                        <a:t>1 syllable</a:t>
                      </a:r>
                      <a:endParaRPr lang="en-US" sz="1100">
                        <a:effectLst/>
                        <a:latin typeface="Calibri" charset="0"/>
                        <a:ea typeface="Calibri" charset="0"/>
                        <a:cs typeface="Times New Roman" charset="0"/>
                      </a:endParaRPr>
                    </a:p>
                  </a:txBody>
                  <a:tcPr marL="68580" marR="68580" marT="0" marB="0"/>
                </a:tc>
              </a:tr>
              <a:tr h="0">
                <a:tc>
                  <a:txBody>
                    <a:bodyPr/>
                    <a:lstStyle/>
                    <a:p>
                      <a:pPr marL="0" marR="0" algn="ctr">
                        <a:lnSpc>
                          <a:spcPct val="107000"/>
                        </a:lnSpc>
                        <a:spcBef>
                          <a:spcPts val="0"/>
                        </a:spcBef>
                        <a:spcAft>
                          <a:spcPts val="0"/>
                        </a:spcAft>
                      </a:pPr>
                      <a:r>
                        <a:rPr lang="en-GB" sz="1600" spc="20">
                          <a:effectLst/>
                        </a:rPr>
                        <a:t>ease</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GB" sz="1600" spc="20">
                          <a:effectLst/>
                        </a:rPr>
                        <a:t>‘ea’ makes long ‘e’ sound</a:t>
                      </a:r>
                      <a:endParaRPr lang="en-US" sz="1100">
                        <a:effectLst/>
                      </a:endParaRPr>
                    </a:p>
                    <a:p>
                      <a:pPr marL="0" marR="0" algn="ctr">
                        <a:lnSpc>
                          <a:spcPct val="107000"/>
                        </a:lnSpc>
                        <a:spcBef>
                          <a:spcPts val="0"/>
                        </a:spcBef>
                        <a:spcAft>
                          <a:spcPts val="0"/>
                        </a:spcAft>
                      </a:pPr>
                      <a:r>
                        <a:rPr lang="en-GB" sz="1600" spc="20">
                          <a:effectLst/>
                        </a:rPr>
                        <a:t>Silent ‘e’ at the end</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GB" sz="1600" spc="20">
                          <a:effectLst/>
                        </a:rPr>
                        <a:t>1 syllable</a:t>
                      </a:r>
                      <a:endParaRPr lang="en-US" sz="1100">
                        <a:effectLst/>
                        <a:latin typeface="Calibri" charset="0"/>
                        <a:ea typeface="Calibri" charset="0"/>
                        <a:cs typeface="Times New Roman" charset="0"/>
                      </a:endParaRPr>
                    </a:p>
                  </a:txBody>
                  <a:tcPr marL="68580" marR="68580" marT="0" marB="0"/>
                </a:tc>
              </a:tr>
              <a:tr h="445135">
                <a:tc>
                  <a:txBody>
                    <a:bodyPr/>
                    <a:lstStyle/>
                    <a:p>
                      <a:pPr marL="0" marR="0" algn="ctr">
                        <a:lnSpc>
                          <a:spcPct val="107000"/>
                        </a:lnSpc>
                        <a:spcBef>
                          <a:spcPts val="0"/>
                        </a:spcBef>
                        <a:spcAft>
                          <a:spcPts val="0"/>
                        </a:spcAft>
                      </a:pPr>
                      <a:r>
                        <a:rPr lang="en-GB" sz="1600" spc="20">
                          <a:effectLst/>
                        </a:rPr>
                        <a:t>bright</a:t>
                      </a:r>
                      <a:endParaRPr lang="en-US" sz="1100">
                        <a:effectLst/>
                      </a:endParaRPr>
                    </a:p>
                    <a:p>
                      <a:pPr marL="0" marR="0" algn="ctr">
                        <a:lnSpc>
                          <a:spcPct val="107000"/>
                        </a:lnSpc>
                        <a:spcBef>
                          <a:spcPts val="0"/>
                        </a:spcBef>
                        <a:spcAft>
                          <a:spcPts val="0"/>
                        </a:spcAft>
                      </a:pPr>
                      <a:r>
                        <a:rPr lang="en-GB" sz="1600" spc="20">
                          <a:effectLst/>
                        </a:rPr>
                        <a:t> </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GB" sz="1600" spc="20">
                          <a:effectLst/>
                        </a:rPr>
                        <a:t>‘i’ makes a long ‘i’ sound</a:t>
                      </a:r>
                      <a:endParaRPr lang="en-US" sz="1100">
                        <a:effectLst/>
                      </a:endParaRPr>
                    </a:p>
                    <a:p>
                      <a:pPr marL="0" marR="0" algn="ctr">
                        <a:lnSpc>
                          <a:spcPct val="107000"/>
                        </a:lnSpc>
                        <a:spcBef>
                          <a:spcPts val="0"/>
                        </a:spcBef>
                        <a:spcAft>
                          <a:spcPts val="0"/>
                        </a:spcAft>
                      </a:pPr>
                      <a:r>
                        <a:rPr lang="en-GB" sz="1600" spc="20">
                          <a:effectLst/>
                        </a:rPr>
                        <a:t>‘gh’ is silent</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GB" sz="1600" spc="20" dirty="0">
                          <a:effectLst/>
                        </a:rPr>
                        <a:t>1 syllable</a:t>
                      </a:r>
                      <a:endParaRPr lang="en-US" sz="1100" dirty="0">
                        <a:effectLst/>
                        <a:latin typeface="Calibri" charset="0"/>
                        <a:ea typeface="Calibri" charset="0"/>
                        <a:cs typeface="Times New Roman" charset="0"/>
                      </a:endParaRPr>
                    </a:p>
                  </a:txBody>
                  <a:tcPr marL="68580" marR="68580" marT="0" marB="0"/>
                </a:tc>
              </a:tr>
            </a:tbl>
          </a:graphicData>
        </a:graphic>
      </p:graphicFrame>
    </p:spTree>
    <p:extLst>
      <p:ext uri="{BB962C8B-B14F-4D97-AF65-F5344CB8AC3E}">
        <p14:creationId xmlns:p14="http://schemas.microsoft.com/office/powerpoint/2010/main" val="18715813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560840" cy="1354217"/>
          </a:xfrm>
          <a:prstGeom prst="rect">
            <a:avLst/>
          </a:prstGeom>
          <a:noFill/>
        </p:spPr>
        <p:txBody>
          <a:bodyPr wrap="square" rtlCol="0">
            <a:spAutoFit/>
          </a:bodyPr>
          <a:lstStyle/>
          <a:p>
            <a:r>
              <a:rPr lang="en-GB" b="1" i="1" dirty="0">
                <a:solidFill>
                  <a:srgbClr val="92D050"/>
                </a:solidFill>
              </a:rPr>
              <a:t>Activities: </a:t>
            </a:r>
            <a:endParaRPr lang="en-GB" b="1" i="1" dirty="0" smtClean="0">
              <a:solidFill>
                <a:srgbClr val="92D050"/>
              </a:solidFill>
            </a:endParaRPr>
          </a:p>
          <a:p>
            <a:pPr marL="285750" lvl="0" indent="-285750">
              <a:buFont typeface="Arial" charset="0"/>
              <a:buChar char="•"/>
            </a:pPr>
            <a:r>
              <a:rPr lang="en-GB" sz="1600" dirty="0"/>
              <a:t>Vocab strips: They are created by using a strip of paper folded into 3 parts. The word is written in the first section, the meaning of the word in the middle section and a picture to match the word is drawn in the third section. For example the word ‘</a:t>
            </a:r>
            <a:r>
              <a:rPr lang="en-GB" sz="1600" i="1" dirty="0"/>
              <a:t>treasure</a:t>
            </a:r>
            <a:r>
              <a:rPr lang="en-GB" sz="1600" dirty="0"/>
              <a:t>’ from the </a:t>
            </a:r>
            <a:r>
              <a:rPr lang="en-GB" sz="1600" b="1" dirty="0"/>
              <a:t>Easy Reader</a:t>
            </a:r>
            <a:r>
              <a:rPr lang="en-GB" sz="1600" dirty="0"/>
              <a:t> Short Vowel story </a:t>
            </a:r>
            <a:r>
              <a:rPr lang="en-GB" sz="1600" i="1" dirty="0"/>
              <a:t>I Wish</a:t>
            </a:r>
            <a:r>
              <a:rPr lang="en-GB" sz="1600" dirty="0" smtClean="0"/>
              <a:t>:</a:t>
            </a:r>
            <a:endParaRPr lang="en-US" sz="1600" dirty="0"/>
          </a:p>
        </p:txBody>
      </p:sp>
      <p:graphicFrame>
        <p:nvGraphicFramePr>
          <p:cNvPr id="2" name="Table 1"/>
          <p:cNvGraphicFramePr>
            <a:graphicFrameLocks noGrp="1"/>
          </p:cNvGraphicFramePr>
          <p:nvPr>
            <p:extLst>
              <p:ext uri="{D42A27DB-BD31-4B8C-83A1-F6EECF244321}">
                <p14:modId xmlns:p14="http://schemas.microsoft.com/office/powerpoint/2010/main" val="301466060"/>
              </p:ext>
            </p:extLst>
          </p:nvPr>
        </p:nvGraphicFramePr>
        <p:xfrm>
          <a:off x="1475656" y="2427734"/>
          <a:ext cx="6182360" cy="1440160"/>
        </p:xfrm>
        <a:graphic>
          <a:graphicData uri="http://schemas.openxmlformats.org/drawingml/2006/table">
            <a:tbl>
              <a:tblPr firstRow="1" firstCol="1" bandRow="1">
                <a:tableStyleId>{5C22544A-7EE6-4342-B048-85BDC9FD1C3A}</a:tableStyleId>
              </a:tblPr>
              <a:tblGrid>
                <a:gridCol w="1977390"/>
                <a:gridCol w="2143760"/>
                <a:gridCol w="2061210"/>
              </a:tblGrid>
              <a:tr h="1440160">
                <a:tc>
                  <a:txBody>
                    <a:bodyPr/>
                    <a:lstStyle/>
                    <a:p>
                      <a:pPr marL="0" marR="0" algn="ctr">
                        <a:lnSpc>
                          <a:spcPct val="107000"/>
                        </a:lnSpc>
                        <a:spcBef>
                          <a:spcPts val="0"/>
                        </a:spcBef>
                        <a:spcAft>
                          <a:spcPts val="0"/>
                        </a:spcAft>
                      </a:pPr>
                      <a:r>
                        <a:rPr lang="en-GB" sz="1800" spc="20" dirty="0">
                          <a:effectLst/>
                        </a:rPr>
                        <a:t> </a:t>
                      </a:r>
                      <a:endParaRPr lang="en-US" sz="1100" dirty="0">
                        <a:effectLst/>
                      </a:endParaRPr>
                    </a:p>
                    <a:p>
                      <a:pPr marL="0" marR="0" algn="ctr">
                        <a:lnSpc>
                          <a:spcPct val="107000"/>
                        </a:lnSpc>
                        <a:spcBef>
                          <a:spcPts val="0"/>
                        </a:spcBef>
                        <a:spcAft>
                          <a:spcPts val="0"/>
                        </a:spcAft>
                      </a:pPr>
                      <a:r>
                        <a:rPr lang="en-GB" sz="1800" spc="20" dirty="0" smtClean="0">
                          <a:effectLst/>
                        </a:rPr>
                        <a:t/>
                      </a:r>
                      <a:br>
                        <a:rPr lang="en-GB" sz="1800" spc="20" dirty="0" smtClean="0">
                          <a:effectLst/>
                        </a:rPr>
                      </a:br>
                      <a:r>
                        <a:rPr lang="en-GB" sz="1800" spc="20" dirty="0" smtClean="0">
                          <a:effectLst/>
                        </a:rPr>
                        <a:t>treasure</a:t>
                      </a:r>
                      <a:endParaRPr lang="en-US" sz="1100" dirty="0">
                        <a:effectLst/>
                      </a:endParaRPr>
                    </a:p>
                    <a:p>
                      <a:pPr marL="0" marR="0" algn="ctr">
                        <a:lnSpc>
                          <a:spcPct val="107000"/>
                        </a:lnSpc>
                        <a:spcBef>
                          <a:spcPts val="0"/>
                        </a:spcBef>
                        <a:spcAft>
                          <a:spcPts val="0"/>
                        </a:spcAft>
                      </a:pPr>
                      <a:r>
                        <a:rPr lang="en-GB" sz="1800" spc="20" dirty="0">
                          <a:effectLst/>
                        </a:rPr>
                        <a:t> </a:t>
                      </a:r>
                      <a:endParaRPr lang="en-US" sz="1100" dirty="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GB" sz="1800" spc="20" dirty="0" smtClean="0">
                          <a:effectLst/>
                        </a:rPr>
                        <a:t/>
                      </a:r>
                      <a:br>
                        <a:rPr lang="en-GB" sz="1800" spc="20" dirty="0" smtClean="0">
                          <a:effectLst/>
                        </a:rPr>
                      </a:br>
                      <a:r>
                        <a:rPr lang="en-GB" sz="1800" spc="20" dirty="0" smtClean="0">
                          <a:effectLst/>
                        </a:rPr>
                        <a:t>Something </a:t>
                      </a:r>
                      <a:r>
                        <a:rPr lang="en-GB" sz="1800" spc="20" dirty="0">
                          <a:effectLst/>
                        </a:rPr>
                        <a:t>precious that is worth lots of money.</a:t>
                      </a:r>
                      <a:endParaRPr lang="en-US" sz="1100" dirty="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endParaRPr lang="en-GB" sz="1800" spc="20" dirty="0">
                        <a:solidFill>
                          <a:srgbClr val="000000"/>
                        </a:solidFill>
                        <a:effectLst/>
                        <a:latin typeface="Bradley Hand ITC" charset="0"/>
                        <a:ea typeface="Times New Roman" charset="0"/>
                        <a:cs typeface="Times New Roman" charset="0"/>
                      </a:endParaRPr>
                    </a:p>
                  </a:txBody>
                  <a:tcPr marL="68580" marR="68580" marT="0" marB="0"/>
                </a:tc>
              </a:tr>
            </a:tbl>
          </a:graphicData>
        </a:graphic>
      </p:graphicFrame>
      <p:pic>
        <p:nvPicPr>
          <p:cNvPr id="307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2684264"/>
            <a:ext cx="939800" cy="92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3012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555526"/>
            <a:ext cx="3168352" cy="3416320"/>
          </a:xfrm>
          <a:prstGeom prst="rect">
            <a:avLst/>
          </a:prstGeom>
          <a:noFill/>
        </p:spPr>
        <p:txBody>
          <a:bodyPr wrap="square" rtlCol="0">
            <a:spAutoFit/>
          </a:bodyPr>
          <a:lstStyle/>
          <a:p>
            <a:r>
              <a:rPr lang="en-GB" b="1" dirty="0">
                <a:solidFill>
                  <a:srgbClr val="92D050"/>
                </a:solidFill>
              </a:rPr>
              <a:t>Readers' Theatre</a:t>
            </a:r>
            <a:endParaRPr lang="en-US" dirty="0">
              <a:solidFill>
                <a:srgbClr val="92D050"/>
              </a:solidFill>
            </a:endParaRPr>
          </a:p>
          <a:p>
            <a:r>
              <a:rPr lang="en-GB" dirty="0"/>
              <a:t> </a:t>
            </a:r>
            <a:endParaRPr lang="en-US" dirty="0"/>
          </a:p>
          <a:p>
            <a:r>
              <a:rPr lang="en-GB" dirty="0"/>
              <a:t>In readers' theatre students use a script based text to rehearse and perform a spoken play for a particular audience. </a:t>
            </a:r>
            <a:endParaRPr lang="en-GB" dirty="0" smtClean="0"/>
          </a:p>
          <a:p>
            <a:endParaRPr lang="en-GB" dirty="0"/>
          </a:p>
          <a:p>
            <a:r>
              <a:rPr lang="en-GB" dirty="0" smtClean="0"/>
              <a:t>Each </a:t>
            </a:r>
            <a:r>
              <a:rPr lang="en-GB" dirty="0"/>
              <a:t>student adopts a role, such as the narrator or a certain character, and is required to perform that role when presenting the play. </a:t>
            </a:r>
            <a:endParaRPr lang="en-US" dirty="0"/>
          </a:p>
        </p:txBody>
      </p:sp>
      <p:sp>
        <p:nvSpPr>
          <p:cNvPr id="2" name="Rectangle 1"/>
          <p:cNvSpPr/>
          <p:nvPr/>
        </p:nvSpPr>
        <p:spPr>
          <a:xfrm>
            <a:off x="4644008" y="3507854"/>
            <a:ext cx="2870016" cy="388696"/>
          </a:xfrm>
          <a:prstGeom prst="rect">
            <a:avLst/>
          </a:prstGeom>
        </p:spPr>
        <p:txBody>
          <a:bodyPr wrap="none">
            <a:spAutoFit/>
          </a:bodyPr>
          <a:lstStyle/>
          <a:p>
            <a:pPr>
              <a:lnSpc>
                <a:spcPct val="107000"/>
              </a:lnSpc>
            </a:pPr>
            <a:r>
              <a:rPr lang="en-GB" b="1" i="1" spc="20">
                <a:solidFill>
                  <a:srgbClr val="000000"/>
                </a:solidFill>
                <a:latin typeface="Times New Roman" charset="0"/>
                <a:ea typeface="Times New Roman" charset="0"/>
                <a:cs typeface="Times New Roman" charset="0"/>
              </a:rPr>
              <a:t>(Shot of Puppet Plays here)</a:t>
            </a:r>
            <a:endParaRPr lang="en-US" sz="1600" dirty="0">
              <a:effectLst/>
              <a:latin typeface="Calibri" charset="0"/>
              <a:ea typeface="Calibri" charset="0"/>
              <a:cs typeface="Times New Roman"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6661" y="1851670"/>
            <a:ext cx="4450507" cy="2715766"/>
          </a:xfrm>
          <a:prstGeom prst="rect">
            <a:avLst/>
          </a:prstGeom>
        </p:spPr>
      </p:pic>
    </p:spTree>
    <p:extLst>
      <p:ext uri="{BB962C8B-B14F-4D97-AF65-F5344CB8AC3E}">
        <p14:creationId xmlns:p14="http://schemas.microsoft.com/office/powerpoint/2010/main" val="9147056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843558"/>
            <a:ext cx="7488832" cy="3539430"/>
          </a:xfrm>
          <a:prstGeom prst="rect">
            <a:avLst/>
          </a:prstGeom>
          <a:noFill/>
        </p:spPr>
        <p:txBody>
          <a:bodyPr wrap="square" rtlCol="0">
            <a:spAutoFit/>
          </a:bodyPr>
          <a:lstStyle/>
          <a:p>
            <a:r>
              <a:rPr lang="en-US" sz="1600" dirty="0"/>
              <a:t>Teaching students a variety of reading strategies is a top priority for teachers in the early primary years. In this webinar we will explore essential strategies that can be instrumental in helping your students become independent and effective readers. They include</a:t>
            </a:r>
            <a:r>
              <a:rPr lang="en-US" sz="1600" dirty="0" smtClean="0"/>
              <a:t>:</a:t>
            </a:r>
          </a:p>
          <a:p>
            <a:endParaRPr lang="en-US" sz="1600" dirty="0"/>
          </a:p>
          <a:p>
            <a:pPr marL="742950" lvl="1" indent="-285750">
              <a:buFont typeface="Wingdings" charset="2"/>
              <a:buChar char="ü"/>
            </a:pPr>
            <a:r>
              <a:rPr lang="en-US" sz="1600" dirty="0" smtClean="0"/>
              <a:t>Developing phrasing and fluency</a:t>
            </a:r>
          </a:p>
          <a:p>
            <a:pPr marL="742950" lvl="1" indent="-285750">
              <a:buFont typeface="Wingdings" charset="2"/>
              <a:buChar char="ü"/>
            </a:pPr>
            <a:r>
              <a:rPr lang="en-US" sz="1600" dirty="0" err="1" smtClean="0"/>
              <a:t>Recognising</a:t>
            </a:r>
            <a:r>
              <a:rPr lang="en-US" sz="1600" dirty="0" smtClean="0"/>
              <a:t> high frequency words</a:t>
            </a:r>
          </a:p>
          <a:p>
            <a:pPr marL="742950" lvl="1" indent="-285750">
              <a:buFont typeface="Wingdings" charset="2"/>
              <a:buChar char="ü"/>
            </a:pPr>
            <a:r>
              <a:rPr lang="en-US" sz="1600" dirty="0" smtClean="0"/>
              <a:t>Using context clues to predict unknown text</a:t>
            </a:r>
          </a:p>
          <a:p>
            <a:pPr marL="742950" lvl="1" indent="-285750">
              <a:buFont typeface="Wingdings" charset="2"/>
              <a:buChar char="ü"/>
            </a:pPr>
            <a:r>
              <a:rPr lang="en-US" sz="1600" dirty="0" smtClean="0"/>
              <a:t>Monitoring meaning </a:t>
            </a:r>
          </a:p>
          <a:p>
            <a:pPr lvl="1"/>
            <a:r>
              <a:rPr lang="en-US" sz="1600" dirty="0" smtClean="0"/>
              <a:t> </a:t>
            </a:r>
          </a:p>
          <a:p>
            <a:r>
              <a:rPr lang="en-GB" sz="1600" dirty="0" err="1" smtClean="0"/>
              <a:t>Ziptales</a:t>
            </a:r>
            <a:r>
              <a:rPr lang="en-GB" sz="1600" dirty="0" smtClean="0"/>
              <a:t> </a:t>
            </a:r>
            <a:r>
              <a:rPr lang="en-GB" sz="1600" dirty="0"/>
              <a:t>offers a webinar devoted to teaching phonics in </a:t>
            </a:r>
            <a:r>
              <a:rPr lang="en-GB" sz="1600" dirty="0" smtClean="0"/>
              <a:t/>
            </a:r>
            <a:br>
              <a:rPr lang="en-GB" sz="1600" dirty="0" smtClean="0"/>
            </a:br>
            <a:r>
              <a:rPr lang="en-GB" sz="1600" dirty="0" smtClean="0"/>
              <a:t>the </a:t>
            </a:r>
            <a:r>
              <a:rPr lang="en-GB" sz="1600" dirty="0"/>
              <a:t>early primary years - aptly titled </a:t>
            </a:r>
            <a:r>
              <a:rPr lang="en-GB" sz="1600" b="1" i="1" dirty="0"/>
              <a:t>Teaching </a:t>
            </a:r>
            <a:r>
              <a:rPr lang="en-GB" sz="1600" b="1" i="1" dirty="0" smtClean="0"/>
              <a:t>Phonics. </a:t>
            </a:r>
          </a:p>
          <a:p>
            <a:r>
              <a:rPr lang="en-GB" sz="1600" dirty="0" smtClean="0"/>
              <a:t>You </a:t>
            </a:r>
            <a:r>
              <a:rPr lang="en-GB" sz="1600" dirty="0"/>
              <a:t>can locate it via the </a:t>
            </a:r>
            <a:r>
              <a:rPr lang="en-GB" sz="1600" b="1" dirty="0"/>
              <a:t>Webinars</a:t>
            </a:r>
            <a:r>
              <a:rPr lang="en-GB" sz="1600" dirty="0"/>
              <a:t> link in the </a:t>
            </a:r>
            <a:r>
              <a:rPr lang="en-GB" sz="1600" b="1" dirty="0" smtClean="0"/>
              <a:t>Staffroom</a:t>
            </a:r>
            <a:br>
              <a:rPr lang="en-GB" sz="1600" b="1" dirty="0" smtClean="0"/>
            </a:br>
            <a:r>
              <a:rPr lang="en-GB" sz="1600" dirty="0" smtClean="0"/>
              <a:t>section </a:t>
            </a:r>
            <a:r>
              <a:rPr lang="en-GB" sz="1600" dirty="0"/>
              <a:t>of the Teacher Dashboard. </a:t>
            </a:r>
            <a:endParaRPr lang="en-US" sz="1600" dirty="0"/>
          </a:p>
        </p:txBody>
      </p:sp>
      <p:pic>
        <p:nvPicPr>
          <p:cNvPr id="3" name="Picture 2"/>
          <p:cNvPicPr>
            <a:picLocks noChangeAspect="1"/>
          </p:cNvPicPr>
          <p:nvPr/>
        </p:nvPicPr>
        <p:blipFill>
          <a:blip r:embed="rId2"/>
          <a:stretch>
            <a:fillRect/>
          </a:stretch>
        </p:blipFill>
        <p:spPr>
          <a:xfrm>
            <a:off x="5652120" y="2674150"/>
            <a:ext cx="2779511" cy="1737194"/>
          </a:xfrm>
          <a:prstGeom prst="rect">
            <a:avLst/>
          </a:prstGeom>
        </p:spPr>
      </p:pic>
    </p:spTree>
    <p:extLst>
      <p:ext uri="{BB962C8B-B14F-4D97-AF65-F5344CB8AC3E}">
        <p14:creationId xmlns:p14="http://schemas.microsoft.com/office/powerpoint/2010/main" val="21307342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632848" cy="3016210"/>
          </a:xfrm>
          <a:prstGeom prst="rect">
            <a:avLst/>
          </a:prstGeom>
          <a:noFill/>
        </p:spPr>
        <p:txBody>
          <a:bodyPr wrap="square" rtlCol="0">
            <a:spAutoFit/>
          </a:bodyPr>
          <a:lstStyle/>
          <a:p>
            <a:r>
              <a:rPr lang="en-GB" b="1" i="1" dirty="0">
                <a:solidFill>
                  <a:srgbClr val="92D050"/>
                </a:solidFill>
              </a:rPr>
              <a:t>Activities:</a:t>
            </a:r>
            <a:endParaRPr lang="en-US" sz="1600" b="1" dirty="0">
              <a:solidFill>
                <a:srgbClr val="92D050"/>
              </a:solidFill>
            </a:endParaRPr>
          </a:p>
          <a:p>
            <a:pPr marL="285750" lvl="0" indent="-285750">
              <a:buFont typeface="Arial" charset="0"/>
              <a:buChar char="•"/>
            </a:pPr>
            <a:r>
              <a:rPr lang="en-GB" sz="1600" dirty="0"/>
              <a:t>View the </a:t>
            </a:r>
            <a:r>
              <a:rPr lang="en-GB" sz="1600" b="1" dirty="0"/>
              <a:t>Puppet Plays</a:t>
            </a:r>
            <a:r>
              <a:rPr lang="en-GB" sz="1600" dirty="0"/>
              <a:t> and use the </a:t>
            </a:r>
            <a:r>
              <a:rPr lang="en-GB" sz="1600" i="1" dirty="0"/>
              <a:t>Script ideas for Puppet Plays</a:t>
            </a:r>
            <a:r>
              <a:rPr lang="en-GB" sz="1600" dirty="0"/>
              <a:t> (via the Worksheets link) to write out a script to use as readers’ theatre</a:t>
            </a:r>
            <a:r>
              <a:rPr lang="en-GB" sz="1600" dirty="0" smtClean="0"/>
              <a:t>.</a:t>
            </a:r>
            <a:br>
              <a:rPr lang="en-GB" sz="1600" dirty="0" smtClean="0"/>
            </a:br>
            <a:endParaRPr lang="en-US" sz="1400" dirty="0"/>
          </a:p>
          <a:p>
            <a:pPr marL="285750" lvl="0" indent="-285750">
              <a:buFont typeface="Arial" charset="0"/>
              <a:buChar char="•"/>
            </a:pPr>
            <a:r>
              <a:rPr lang="en-GB" sz="1600" dirty="0"/>
              <a:t>Print the </a:t>
            </a:r>
            <a:r>
              <a:rPr lang="en-GB" sz="1600" b="1" dirty="0"/>
              <a:t>Storytime</a:t>
            </a:r>
            <a:r>
              <a:rPr lang="en-GB" sz="1600" dirty="0"/>
              <a:t> or </a:t>
            </a:r>
            <a:r>
              <a:rPr lang="en-GB" sz="1600" b="1" dirty="0"/>
              <a:t>Timeless Tales</a:t>
            </a:r>
            <a:r>
              <a:rPr lang="en-GB" sz="1600" dirty="0"/>
              <a:t> scripts (located via the </a:t>
            </a:r>
            <a:r>
              <a:rPr lang="en-GB" sz="1600" b="1" dirty="0"/>
              <a:t>Staffroom</a:t>
            </a:r>
            <a:r>
              <a:rPr lang="en-GB" sz="1600" dirty="0"/>
              <a:t> link) to provide opportunities for students to engage in readers’ theatre.  </a:t>
            </a:r>
            <a:r>
              <a:rPr lang="en-GB" sz="1600" dirty="0" smtClean="0"/>
              <a:t/>
            </a:r>
            <a:br>
              <a:rPr lang="en-GB" sz="1600" dirty="0" smtClean="0"/>
            </a:br>
            <a:endParaRPr lang="en-US" sz="1400" dirty="0"/>
          </a:p>
          <a:p>
            <a:pPr marL="285750" lvl="0" indent="-285750">
              <a:buFont typeface="Arial" charset="0"/>
              <a:buChar char="•"/>
            </a:pPr>
            <a:r>
              <a:rPr lang="en-GB" sz="1600" dirty="0"/>
              <a:t>Perform selected </a:t>
            </a:r>
            <a:r>
              <a:rPr lang="en-GB" sz="1600" b="1" dirty="0"/>
              <a:t>Rhyme Time</a:t>
            </a:r>
            <a:r>
              <a:rPr lang="en-GB" sz="1600" dirty="0"/>
              <a:t> poems as readers’ theatre using the guidelines from the following </a:t>
            </a:r>
            <a:r>
              <a:rPr lang="en-GB" sz="1600" b="1" dirty="0"/>
              <a:t>Teacher Strategies</a:t>
            </a:r>
            <a:r>
              <a:rPr lang="en-GB" sz="1600" dirty="0"/>
              <a:t> Worksheets:</a:t>
            </a:r>
            <a:endParaRPr lang="en-US" sz="1400" dirty="0"/>
          </a:p>
          <a:p>
            <a:pPr marL="742950" lvl="1" indent="-285750">
              <a:buFont typeface="Wingdings" charset="2"/>
              <a:buChar char="ü"/>
            </a:pPr>
            <a:r>
              <a:rPr lang="en-GB" sz="1600" dirty="0"/>
              <a:t>Teacher Strategy D for </a:t>
            </a:r>
            <a:r>
              <a:rPr lang="en-GB" sz="1600" i="1" dirty="0"/>
              <a:t>The House that Jack Built</a:t>
            </a:r>
            <a:r>
              <a:rPr lang="en-GB" sz="1600" dirty="0"/>
              <a:t> </a:t>
            </a:r>
            <a:endParaRPr lang="en-US" sz="1400" dirty="0"/>
          </a:p>
          <a:p>
            <a:pPr marL="742950" lvl="1" indent="-285750">
              <a:buFont typeface="Wingdings" charset="2"/>
              <a:buChar char="ü"/>
            </a:pPr>
            <a:r>
              <a:rPr lang="en-GB" sz="1600" dirty="0"/>
              <a:t>Teacher Strategy B for </a:t>
            </a:r>
            <a:r>
              <a:rPr lang="en-GB" sz="1600" i="1" dirty="0" err="1"/>
              <a:t>Wynken</a:t>
            </a:r>
            <a:r>
              <a:rPr lang="en-GB" sz="1600" i="1" dirty="0"/>
              <a:t>, </a:t>
            </a:r>
            <a:r>
              <a:rPr lang="en-GB" sz="1600" i="1" dirty="0" err="1"/>
              <a:t>Bynken</a:t>
            </a:r>
            <a:r>
              <a:rPr lang="en-GB" sz="1600" i="1" dirty="0"/>
              <a:t> and Nod</a:t>
            </a:r>
            <a:r>
              <a:rPr lang="en-GB" sz="1600" dirty="0"/>
              <a:t> </a:t>
            </a:r>
            <a:endParaRPr lang="en-US" sz="1400" dirty="0"/>
          </a:p>
          <a:p>
            <a:pPr marL="742950" lvl="1" indent="-285750">
              <a:buFont typeface="Wingdings" charset="2"/>
              <a:buChar char="ü"/>
            </a:pPr>
            <a:r>
              <a:rPr lang="en-GB" sz="1600" dirty="0"/>
              <a:t>Teacher Strategy B for </a:t>
            </a:r>
            <a:r>
              <a:rPr lang="en-GB" sz="1600" i="1" dirty="0"/>
              <a:t>The Owl and the Pussycat</a:t>
            </a:r>
            <a:r>
              <a:rPr lang="en-GB" sz="1600" dirty="0"/>
              <a:t> </a:t>
            </a:r>
            <a:endParaRPr lang="en-US" sz="1400" dirty="0"/>
          </a:p>
        </p:txBody>
      </p:sp>
    </p:spTree>
    <p:extLst>
      <p:ext uri="{BB962C8B-B14F-4D97-AF65-F5344CB8AC3E}">
        <p14:creationId xmlns:p14="http://schemas.microsoft.com/office/powerpoint/2010/main" val="17695613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4320480" cy="3847207"/>
          </a:xfrm>
          <a:prstGeom prst="rect">
            <a:avLst/>
          </a:prstGeom>
          <a:noFill/>
        </p:spPr>
        <p:txBody>
          <a:bodyPr wrap="square" rtlCol="0">
            <a:spAutoFit/>
          </a:bodyPr>
          <a:lstStyle/>
          <a:p>
            <a:r>
              <a:rPr lang="en-AU" b="1" dirty="0">
                <a:solidFill>
                  <a:srgbClr val="92D050"/>
                </a:solidFill>
              </a:rPr>
              <a:t>Improving recognition of </a:t>
            </a:r>
            <a:r>
              <a:rPr lang="en-AU" b="1" dirty="0" smtClean="0">
                <a:solidFill>
                  <a:srgbClr val="92D050"/>
                </a:solidFill>
              </a:rPr>
              <a:t/>
            </a:r>
            <a:br>
              <a:rPr lang="en-AU" b="1" dirty="0" smtClean="0">
                <a:solidFill>
                  <a:srgbClr val="92D050"/>
                </a:solidFill>
              </a:rPr>
            </a:br>
            <a:r>
              <a:rPr lang="en-AU" b="1" dirty="0" smtClean="0">
                <a:solidFill>
                  <a:srgbClr val="92D050"/>
                </a:solidFill>
              </a:rPr>
              <a:t>high-frequency </a:t>
            </a:r>
            <a:r>
              <a:rPr lang="en-AU" b="1" dirty="0">
                <a:solidFill>
                  <a:srgbClr val="92D050"/>
                </a:solidFill>
              </a:rPr>
              <a:t>words:</a:t>
            </a:r>
            <a:endParaRPr lang="en-US" b="1" dirty="0">
              <a:solidFill>
                <a:srgbClr val="92D050"/>
              </a:solidFill>
            </a:endParaRPr>
          </a:p>
          <a:p>
            <a:endParaRPr lang="en-GB" sz="1600" dirty="0" smtClean="0"/>
          </a:p>
          <a:p>
            <a:r>
              <a:rPr lang="en-AU" sz="1600" dirty="0"/>
              <a:t>Being able to recognise high-frequency words is a core reading strategy imperative for beginning readers to acquire swiftly. The first 100 </a:t>
            </a:r>
            <a:r>
              <a:rPr lang="en-AU" sz="1600" dirty="0" smtClean="0"/>
              <a:t>high-frequency </a:t>
            </a:r>
            <a:r>
              <a:rPr lang="en-AU" sz="1600" dirty="0"/>
              <a:t>words make up around </a:t>
            </a:r>
            <a:r>
              <a:rPr lang="en-AU" sz="1600" i="1" dirty="0"/>
              <a:t>half</a:t>
            </a:r>
            <a:r>
              <a:rPr lang="en-AU" sz="1600" dirty="0"/>
              <a:t> of all words read. </a:t>
            </a:r>
            <a:endParaRPr lang="en-US" sz="1600" dirty="0"/>
          </a:p>
          <a:p>
            <a:r>
              <a:rPr lang="en-AU" sz="1600" dirty="0"/>
              <a:t> </a:t>
            </a:r>
            <a:endParaRPr lang="en-US" sz="1600" dirty="0"/>
          </a:p>
          <a:p>
            <a:r>
              <a:rPr lang="en-AU" sz="1600" dirty="0"/>
              <a:t>Another reason why it is important for beginning readers to be skilled in automatically identifying high frequency words is that many of them are not able to be decoded phonetically – ‘many’ is a perfect example with the ‘a’ making an ‘e’ sound.  </a:t>
            </a:r>
            <a:endParaRPr lang="en-US" sz="1600" dirty="0"/>
          </a:p>
          <a:p>
            <a:endParaRPr lang="en-GB" sz="1600"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5292080" y="1707654"/>
            <a:ext cx="3200400" cy="2400300"/>
          </a:xfrm>
          <a:prstGeom prst="rect">
            <a:avLst/>
          </a:prstGeom>
        </p:spPr>
      </p:pic>
    </p:spTree>
    <p:extLst>
      <p:ext uri="{BB962C8B-B14F-4D97-AF65-F5344CB8AC3E}">
        <p14:creationId xmlns:p14="http://schemas.microsoft.com/office/powerpoint/2010/main" val="5170359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704856" cy="3077766"/>
          </a:xfrm>
          <a:prstGeom prst="rect">
            <a:avLst/>
          </a:prstGeom>
          <a:noFill/>
        </p:spPr>
        <p:txBody>
          <a:bodyPr wrap="square" rtlCol="0">
            <a:spAutoFit/>
          </a:bodyPr>
          <a:lstStyle/>
          <a:p>
            <a:r>
              <a:rPr lang="en-US" b="1" i="1" dirty="0">
                <a:solidFill>
                  <a:srgbClr val="92D050"/>
                </a:solidFill>
              </a:rPr>
              <a:t>Activities:</a:t>
            </a:r>
            <a:endParaRPr lang="en-US" b="1" dirty="0">
              <a:solidFill>
                <a:srgbClr val="92D050"/>
              </a:solidFill>
            </a:endParaRPr>
          </a:p>
          <a:p>
            <a:pPr marL="285750" lvl="0" indent="-285750">
              <a:buFont typeface="Arial" charset="0"/>
              <a:buChar char="•"/>
            </a:pPr>
            <a:r>
              <a:rPr lang="en-US" sz="1600" dirty="0"/>
              <a:t>Study the high frequency words that can’t be decoded phonetically e.g. in the word ‘was’ the ‘a’ makes an ‘o’ sound. Locate examples of these words in the classroom environment or when completing worksheets, for example Worksheet #1 for the </a:t>
            </a:r>
            <a:r>
              <a:rPr lang="en-US" sz="1600" b="1" dirty="0"/>
              <a:t>Easy Reader</a:t>
            </a:r>
            <a:r>
              <a:rPr lang="en-US" sz="1600" dirty="0"/>
              <a:t> stories </a:t>
            </a:r>
            <a:r>
              <a:rPr lang="en-US" sz="1600" i="1" dirty="0"/>
              <a:t>Bad Cat </a:t>
            </a:r>
            <a:r>
              <a:rPr lang="en-US" sz="1600" dirty="0"/>
              <a:t>( w</a:t>
            </a:r>
            <a:r>
              <a:rPr lang="en-US" sz="1600" b="1" dirty="0"/>
              <a:t>a</a:t>
            </a:r>
            <a:r>
              <a:rPr lang="en-US" sz="1600" dirty="0"/>
              <a:t>s, th</a:t>
            </a:r>
            <a:r>
              <a:rPr lang="en-US" sz="1600" b="1" dirty="0"/>
              <a:t>e</a:t>
            </a:r>
            <a:r>
              <a:rPr lang="en-US" sz="1600" dirty="0"/>
              <a:t>, p</a:t>
            </a:r>
            <a:r>
              <a:rPr lang="en-US" sz="1600" b="1" dirty="0"/>
              <a:t>u</a:t>
            </a:r>
            <a:r>
              <a:rPr lang="en-US" sz="1600" dirty="0"/>
              <a:t>t and und</a:t>
            </a:r>
            <a:r>
              <a:rPr lang="en-US" sz="1600" b="1" dirty="0"/>
              <a:t>er</a:t>
            </a:r>
            <a:r>
              <a:rPr lang="en-US" sz="1600" dirty="0"/>
              <a:t>);</a:t>
            </a:r>
            <a:r>
              <a:rPr lang="en-US" sz="1600" i="1" dirty="0"/>
              <a:t> Is It Fun? </a:t>
            </a:r>
            <a:r>
              <a:rPr lang="en-US" sz="1600" dirty="0"/>
              <a:t>(hav</a:t>
            </a:r>
            <a:r>
              <a:rPr lang="en-US" sz="1600" b="1" dirty="0"/>
              <a:t>e</a:t>
            </a:r>
            <a:r>
              <a:rPr lang="en-US" sz="1600" dirty="0"/>
              <a:t>); </a:t>
            </a:r>
            <a:r>
              <a:rPr lang="en-US" sz="1600" i="1" dirty="0"/>
              <a:t>I Wish</a:t>
            </a:r>
            <a:r>
              <a:rPr lang="en-US" sz="1600" dirty="0"/>
              <a:t> (cou</a:t>
            </a:r>
            <a:r>
              <a:rPr lang="en-US" sz="1600" b="1" dirty="0"/>
              <a:t>l</a:t>
            </a:r>
            <a:r>
              <a:rPr lang="en-US" sz="1600" dirty="0"/>
              <a:t>d, wou</a:t>
            </a:r>
            <a:r>
              <a:rPr lang="en-US" sz="1600" b="1" dirty="0"/>
              <a:t>l</a:t>
            </a:r>
            <a:r>
              <a:rPr lang="en-US" sz="1600" dirty="0"/>
              <a:t>d) and Worksheet #2 for </a:t>
            </a:r>
            <a:r>
              <a:rPr lang="en-US" sz="1600" i="1" dirty="0"/>
              <a:t>At the Playground</a:t>
            </a:r>
            <a:r>
              <a:rPr lang="en-US" sz="1600" dirty="0"/>
              <a:t> (</a:t>
            </a:r>
            <a:r>
              <a:rPr lang="en-US" sz="1600" b="1" dirty="0"/>
              <a:t>a</a:t>
            </a:r>
            <a:r>
              <a:rPr lang="en-US" sz="1600" dirty="0"/>
              <a:t>ny, mor</a:t>
            </a:r>
            <a:r>
              <a:rPr lang="en-US" sz="1600" b="1" dirty="0"/>
              <a:t>e</a:t>
            </a:r>
            <a:r>
              <a:rPr lang="en-US" sz="1600" dirty="0"/>
              <a:t>, s</a:t>
            </a:r>
            <a:r>
              <a:rPr lang="en-US" sz="1600" b="1" dirty="0"/>
              <a:t>o</a:t>
            </a:r>
            <a:r>
              <a:rPr lang="en-US" sz="1600" dirty="0"/>
              <a:t>me, ev</a:t>
            </a:r>
            <a:r>
              <a:rPr lang="en-US" sz="1600" b="1" dirty="0"/>
              <a:t>e</a:t>
            </a:r>
            <a:r>
              <a:rPr lang="en-US" sz="1600" dirty="0"/>
              <a:t>ry, </a:t>
            </a:r>
            <a:r>
              <a:rPr lang="en-US" sz="1600" b="1" dirty="0"/>
              <a:t>o</a:t>
            </a:r>
            <a:r>
              <a:rPr lang="en-US" sz="1600" dirty="0"/>
              <a:t>n</a:t>
            </a:r>
            <a:r>
              <a:rPr lang="en-US" sz="1600" b="1" dirty="0"/>
              <a:t>e</a:t>
            </a:r>
            <a:r>
              <a:rPr lang="en-US" sz="1600" dirty="0" smtClean="0"/>
              <a:t>).</a:t>
            </a:r>
            <a:br>
              <a:rPr lang="en-US" sz="1600" dirty="0" smtClean="0"/>
            </a:br>
            <a:endParaRPr lang="en-US" sz="1600" dirty="0"/>
          </a:p>
          <a:p>
            <a:pPr marL="285750" lvl="0" indent="-285750">
              <a:buFont typeface="Arial" charset="0"/>
              <a:buChar char="•"/>
            </a:pPr>
            <a:r>
              <a:rPr lang="en-US" sz="1600" dirty="0"/>
              <a:t>After students complete worksheets for the </a:t>
            </a:r>
            <a:r>
              <a:rPr lang="en-US" sz="1600" b="1" dirty="0"/>
              <a:t>Easy Readers</a:t>
            </a:r>
            <a:r>
              <a:rPr lang="en-US" sz="1600" dirty="0"/>
              <a:t>, </a:t>
            </a:r>
            <a:r>
              <a:rPr lang="en-US" sz="1600" b="1" dirty="0"/>
              <a:t>Storytime</a:t>
            </a:r>
            <a:r>
              <a:rPr lang="en-US" sz="1600" dirty="0"/>
              <a:t> stories or </a:t>
            </a:r>
            <a:r>
              <a:rPr lang="en-US" sz="1600" b="1" dirty="0"/>
              <a:t>Timeless Tales</a:t>
            </a:r>
            <a:r>
              <a:rPr lang="en-US" sz="1600" dirty="0"/>
              <a:t>, play a ‘Common word hunt’. Read aloud or display a flashcard of a high-frequency word from the worksheet and students locate and underline the word using different </a:t>
            </a:r>
            <a:r>
              <a:rPr lang="en-US" sz="1600" dirty="0" err="1"/>
              <a:t>coloured</a:t>
            </a:r>
            <a:r>
              <a:rPr lang="en-US" sz="1600" dirty="0"/>
              <a:t> pencils. For example, Worksheet #1 for the </a:t>
            </a:r>
            <a:r>
              <a:rPr lang="en-US" sz="1600" b="1" dirty="0"/>
              <a:t>Storytime</a:t>
            </a:r>
            <a:r>
              <a:rPr lang="en-US" sz="1600" dirty="0"/>
              <a:t> story </a:t>
            </a:r>
            <a:r>
              <a:rPr lang="en-US" sz="1600" i="1" dirty="0"/>
              <a:t>Wendy and the Genie – </a:t>
            </a:r>
            <a:r>
              <a:rPr lang="en-US" sz="1600" dirty="0"/>
              <a:t>was, in, the, she, for, what, and, do, you, when etc.</a:t>
            </a:r>
          </a:p>
        </p:txBody>
      </p:sp>
    </p:spTree>
    <p:extLst>
      <p:ext uri="{BB962C8B-B14F-4D97-AF65-F5344CB8AC3E}">
        <p14:creationId xmlns:p14="http://schemas.microsoft.com/office/powerpoint/2010/main" val="11041405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5229" y="569076"/>
            <a:ext cx="7704856" cy="3323987"/>
          </a:xfrm>
          <a:prstGeom prst="rect">
            <a:avLst/>
          </a:prstGeom>
          <a:noFill/>
        </p:spPr>
        <p:txBody>
          <a:bodyPr wrap="square" rtlCol="0">
            <a:spAutoFit/>
          </a:bodyPr>
          <a:lstStyle/>
          <a:p>
            <a:r>
              <a:rPr lang="en-US" b="1" i="1" dirty="0">
                <a:solidFill>
                  <a:srgbClr val="92D050"/>
                </a:solidFill>
              </a:rPr>
              <a:t>Activities:</a:t>
            </a:r>
            <a:endParaRPr lang="en-US" b="1" dirty="0">
              <a:solidFill>
                <a:srgbClr val="92D050"/>
              </a:solidFill>
            </a:endParaRPr>
          </a:p>
          <a:p>
            <a:pPr marL="285750" lvl="0" indent="-285750">
              <a:buFont typeface="Arial" charset="0"/>
              <a:buChar char="•"/>
            </a:pPr>
            <a:r>
              <a:rPr lang="en-US" sz="1600" dirty="0"/>
              <a:t>Scan a simple text </a:t>
            </a:r>
            <a:r>
              <a:rPr lang="en-US" sz="1600" i="1" dirty="0"/>
              <a:t>before</a:t>
            </a:r>
            <a:r>
              <a:rPr lang="en-US" sz="1600" dirty="0"/>
              <a:t> reading it and write the high frequency words used in the text on </a:t>
            </a:r>
            <a:r>
              <a:rPr lang="en-US" sz="1600" dirty="0" err="1"/>
              <a:t>coloured</a:t>
            </a:r>
            <a:r>
              <a:rPr lang="en-US" sz="1600" dirty="0"/>
              <a:t> paper dots hidden from view. Students listen to the story. Display the dots and read each word aloud. Reread the story asking students to indicate when they see or hear one of the words on the dots by giving the thumbs up sign. As each word is used, ask one student to select that dot and attach it to a poster with the title of the story written in the middle. </a:t>
            </a:r>
            <a:r>
              <a:rPr lang="en-US" sz="1600" dirty="0" smtClean="0"/>
              <a:t/>
            </a:r>
            <a:br>
              <a:rPr lang="en-US" sz="1600" dirty="0" smtClean="0"/>
            </a:br>
            <a:r>
              <a:rPr lang="en-US" sz="1600" dirty="0" smtClean="0"/>
              <a:t>Children </a:t>
            </a:r>
            <a:r>
              <a:rPr lang="en-US" sz="1600" dirty="0"/>
              <a:t>can make their </a:t>
            </a:r>
            <a:r>
              <a:rPr lang="en-US" sz="1600" dirty="0" smtClean="0"/>
              <a:t/>
            </a:r>
            <a:br>
              <a:rPr lang="en-US" sz="1600" dirty="0" smtClean="0"/>
            </a:br>
            <a:r>
              <a:rPr lang="en-US" sz="1600" dirty="0" smtClean="0"/>
              <a:t>own </a:t>
            </a:r>
            <a:r>
              <a:rPr lang="en-US" sz="1600" dirty="0"/>
              <a:t>posters using a </a:t>
            </a:r>
            <a:r>
              <a:rPr lang="en-US" sz="1600" dirty="0" smtClean="0"/>
              <a:t/>
            </a:r>
            <a:br>
              <a:rPr lang="en-US" sz="1600" dirty="0" smtClean="0"/>
            </a:br>
            <a:r>
              <a:rPr lang="en-US" sz="1600" dirty="0" smtClean="0"/>
              <a:t>variety </a:t>
            </a:r>
            <a:r>
              <a:rPr lang="en-US" sz="1600" dirty="0"/>
              <a:t>of texts. </a:t>
            </a:r>
            <a:r>
              <a:rPr lang="en-US" sz="1600" dirty="0" smtClean="0"/>
              <a:t>For</a:t>
            </a:r>
            <a:br>
              <a:rPr lang="en-US" sz="1600" dirty="0" smtClean="0"/>
            </a:br>
            <a:r>
              <a:rPr lang="en-US" sz="1600" dirty="0" smtClean="0"/>
              <a:t> </a:t>
            </a:r>
            <a:r>
              <a:rPr lang="en-US" sz="1600" dirty="0"/>
              <a:t>example, the </a:t>
            </a:r>
            <a:r>
              <a:rPr lang="en-US" sz="1600" b="1" dirty="0"/>
              <a:t>Easy </a:t>
            </a:r>
            <a:r>
              <a:rPr lang="en-US" sz="1600" b="1" dirty="0" smtClean="0"/>
              <a:t/>
            </a:r>
            <a:br>
              <a:rPr lang="en-US" sz="1600" b="1" dirty="0" smtClean="0"/>
            </a:br>
            <a:r>
              <a:rPr lang="en-US" sz="1600" b="1" dirty="0" smtClean="0"/>
              <a:t>Reader</a:t>
            </a:r>
            <a:r>
              <a:rPr lang="en-US" sz="1600" dirty="0" smtClean="0"/>
              <a:t> </a:t>
            </a:r>
            <a:r>
              <a:rPr lang="en-US" sz="1600" dirty="0"/>
              <a:t>Short Vowels </a:t>
            </a:r>
            <a:r>
              <a:rPr lang="en-US" sz="1600" dirty="0" smtClean="0"/>
              <a:t/>
            </a:r>
            <a:br>
              <a:rPr lang="en-US" sz="1600" dirty="0" smtClean="0"/>
            </a:br>
            <a:r>
              <a:rPr lang="en-US" sz="1600" dirty="0" smtClean="0"/>
              <a:t>story </a:t>
            </a:r>
            <a:r>
              <a:rPr lang="en-US" sz="1600" i="1" dirty="0"/>
              <a:t>Bad </a:t>
            </a:r>
            <a:r>
              <a:rPr lang="en-US" sz="1600" i="1" dirty="0" smtClean="0"/>
              <a:t>Cat</a:t>
            </a:r>
            <a:r>
              <a:rPr lang="en-US" sz="1600" dirty="0"/>
              <a:t>.</a:t>
            </a:r>
            <a:r>
              <a:rPr lang="en-US" sz="1600" dirty="0" smtClean="0"/>
              <a:t> </a:t>
            </a:r>
            <a:endParaRPr lang="en-US" sz="1600" dirty="0"/>
          </a:p>
        </p:txBody>
      </p:sp>
      <p:sp>
        <p:nvSpPr>
          <p:cNvPr id="3" name="Oval 2"/>
          <p:cNvSpPr/>
          <p:nvPr/>
        </p:nvSpPr>
        <p:spPr>
          <a:xfrm>
            <a:off x="4419996" y="2236941"/>
            <a:ext cx="644834" cy="59652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AU" sz="1600">
                <a:solidFill>
                  <a:srgbClr val="000000"/>
                </a:solidFill>
                <a:effectLst/>
                <a:latin typeface="Comic Sans MS" charset="0"/>
                <a:ea typeface="Calibri" charset="0"/>
                <a:cs typeface="Times New Roman" charset="0"/>
              </a:rPr>
              <a:t>at</a:t>
            </a:r>
            <a:endParaRPr lang="en-US" sz="1100">
              <a:effectLst/>
              <a:ea typeface="Calibri" charset="0"/>
              <a:cs typeface="Times New Roman" charset="0"/>
            </a:endParaRPr>
          </a:p>
        </p:txBody>
      </p:sp>
      <p:sp>
        <p:nvSpPr>
          <p:cNvPr id="5" name="Oval 4"/>
          <p:cNvSpPr/>
          <p:nvPr/>
        </p:nvSpPr>
        <p:spPr>
          <a:xfrm>
            <a:off x="7115315" y="2369518"/>
            <a:ext cx="730180" cy="6347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AU" sz="1600">
                <a:solidFill>
                  <a:srgbClr val="000000"/>
                </a:solidFill>
                <a:effectLst/>
                <a:latin typeface="Comic Sans MS" charset="0"/>
                <a:ea typeface="Calibri" charset="0"/>
                <a:cs typeface="Times New Roman" charset="0"/>
              </a:rPr>
              <a:t>he</a:t>
            </a:r>
            <a:endParaRPr lang="en-US" sz="1100">
              <a:effectLst/>
              <a:ea typeface="Calibri" charset="0"/>
              <a:cs typeface="Times New Roman" charset="0"/>
            </a:endParaRPr>
          </a:p>
        </p:txBody>
      </p:sp>
      <p:sp>
        <p:nvSpPr>
          <p:cNvPr id="6" name="Wave 5"/>
          <p:cNvSpPr/>
          <p:nvPr/>
        </p:nvSpPr>
        <p:spPr>
          <a:xfrm>
            <a:off x="5111104" y="3328008"/>
            <a:ext cx="1839675" cy="734182"/>
          </a:xfrm>
          <a:prstGeom prst="wav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AU" sz="2400" dirty="0">
                <a:effectLst/>
                <a:latin typeface="Comic Sans MS" charset="0"/>
                <a:ea typeface="Calibri" charset="0"/>
                <a:cs typeface="Times New Roman" charset="0"/>
              </a:rPr>
              <a:t>BAD CAT</a:t>
            </a:r>
            <a:endParaRPr lang="en-US" sz="1100" dirty="0">
              <a:effectLst/>
              <a:ea typeface="Calibri" charset="0"/>
              <a:cs typeface="Times New Roman" charset="0"/>
            </a:endParaRPr>
          </a:p>
        </p:txBody>
      </p:sp>
      <p:sp>
        <p:nvSpPr>
          <p:cNvPr id="7" name="Oval 6"/>
          <p:cNvSpPr/>
          <p:nvPr/>
        </p:nvSpPr>
        <p:spPr>
          <a:xfrm>
            <a:off x="4268016" y="3218016"/>
            <a:ext cx="739663" cy="59652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AU" sz="1600">
                <a:solidFill>
                  <a:srgbClr val="000000"/>
                </a:solidFill>
                <a:effectLst/>
                <a:latin typeface="Comic Sans MS" charset="0"/>
                <a:ea typeface="Calibri" charset="0"/>
                <a:cs typeface="Times New Roman" charset="0"/>
              </a:rPr>
              <a:t>did</a:t>
            </a:r>
            <a:endParaRPr lang="en-US" sz="1100">
              <a:effectLst/>
              <a:ea typeface="Calibri" charset="0"/>
              <a:cs typeface="Times New Roman" charset="0"/>
            </a:endParaRPr>
          </a:p>
        </p:txBody>
      </p:sp>
      <p:sp>
        <p:nvSpPr>
          <p:cNvPr id="8" name="Oval 7"/>
          <p:cNvSpPr/>
          <p:nvPr/>
        </p:nvSpPr>
        <p:spPr>
          <a:xfrm>
            <a:off x="7010624" y="3322791"/>
            <a:ext cx="749146" cy="59652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AU" sz="1600">
                <a:solidFill>
                  <a:srgbClr val="000000"/>
                </a:solidFill>
                <a:effectLst/>
                <a:latin typeface="Comic Sans MS" charset="0"/>
                <a:ea typeface="Calibri" charset="0"/>
                <a:cs typeface="Times New Roman" charset="0"/>
              </a:rPr>
              <a:t>the</a:t>
            </a:r>
            <a:endParaRPr lang="en-US" sz="1100">
              <a:effectLst/>
              <a:ea typeface="Calibri" charset="0"/>
              <a:cs typeface="Times New Roman" charset="0"/>
            </a:endParaRPr>
          </a:p>
        </p:txBody>
      </p:sp>
      <p:sp>
        <p:nvSpPr>
          <p:cNvPr id="9" name="Oval 8"/>
          <p:cNvSpPr/>
          <p:nvPr/>
        </p:nvSpPr>
        <p:spPr>
          <a:xfrm>
            <a:off x="5190251" y="2447761"/>
            <a:ext cx="644834" cy="5965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AU" sz="1600">
                <a:solidFill>
                  <a:srgbClr val="000000"/>
                </a:solidFill>
                <a:effectLst/>
                <a:latin typeface="Comic Sans MS" charset="0"/>
                <a:ea typeface="Calibri" charset="0"/>
                <a:cs typeface="Times New Roman" charset="0"/>
              </a:rPr>
              <a:t>on</a:t>
            </a:r>
            <a:endParaRPr lang="en-US" sz="1100">
              <a:effectLst/>
              <a:ea typeface="Calibri" charset="0"/>
              <a:cs typeface="Times New Roman" charset="0"/>
            </a:endParaRPr>
          </a:p>
        </p:txBody>
      </p:sp>
      <p:sp>
        <p:nvSpPr>
          <p:cNvPr id="10" name="Oval 9"/>
          <p:cNvSpPr/>
          <p:nvPr/>
        </p:nvSpPr>
        <p:spPr>
          <a:xfrm>
            <a:off x="5887266" y="4343236"/>
            <a:ext cx="739663" cy="59652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AU" sz="1600">
                <a:solidFill>
                  <a:srgbClr val="000000"/>
                </a:solidFill>
                <a:effectLst/>
                <a:latin typeface="Comic Sans MS" charset="0"/>
                <a:ea typeface="Calibri" charset="0"/>
                <a:cs typeface="Times New Roman" charset="0"/>
              </a:rPr>
              <a:t>got</a:t>
            </a:r>
            <a:endParaRPr lang="en-US" sz="1100">
              <a:effectLst/>
              <a:ea typeface="Calibri" charset="0"/>
              <a:cs typeface="Times New Roman" charset="0"/>
            </a:endParaRPr>
          </a:p>
        </p:txBody>
      </p:sp>
      <p:sp>
        <p:nvSpPr>
          <p:cNvPr id="11" name="Oval 10"/>
          <p:cNvSpPr/>
          <p:nvPr/>
        </p:nvSpPr>
        <p:spPr>
          <a:xfrm>
            <a:off x="7039791" y="4351491"/>
            <a:ext cx="739663" cy="596523"/>
          </a:xfrm>
          <a:prstGeom prst="ellipse">
            <a:avLst/>
          </a:prstGeom>
          <a:solidFill>
            <a:srgbClr val="BA169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AU" sz="1600">
                <a:solidFill>
                  <a:srgbClr val="000000"/>
                </a:solidFill>
                <a:effectLst/>
                <a:latin typeface="Comic Sans MS" charset="0"/>
                <a:ea typeface="Calibri" charset="0"/>
                <a:cs typeface="Times New Roman" charset="0"/>
              </a:rPr>
              <a:t>do</a:t>
            </a:r>
            <a:endParaRPr lang="en-US" sz="1100">
              <a:effectLst/>
              <a:ea typeface="Calibri" charset="0"/>
              <a:cs typeface="Times New Roman" charset="0"/>
            </a:endParaRPr>
          </a:p>
        </p:txBody>
      </p:sp>
      <p:sp>
        <p:nvSpPr>
          <p:cNvPr id="12" name="Oval 11"/>
          <p:cNvSpPr/>
          <p:nvPr/>
        </p:nvSpPr>
        <p:spPr>
          <a:xfrm>
            <a:off x="6084751" y="2527771"/>
            <a:ext cx="739663" cy="59652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AU" sz="1600">
                <a:solidFill>
                  <a:srgbClr val="000000"/>
                </a:solidFill>
                <a:effectLst/>
                <a:latin typeface="Comic Sans MS" charset="0"/>
                <a:ea typeface="Calibri" charset="0"/>
                <a:cs typeface="Times New Roman" charset="0"/>
              </a:rPr>
              <a:t>put</a:t>
            </a:r>
            <a:endParaRPr lang="en-US" sz="1100">
              <a:effectLst/>
              <a:ea typeface="Calibri" charset="0"/>
              <a:cs typeface="Times New Roman" charset="0"/>
            </a:endParaRPr>
          </a:p>
        </p:txBody>
      </p:sp>
      <p:sp>
        <p:nvSpPr>
          <p:cNvPr id="13" name="Oval 12"/>
          <p:cNvSpPr/>
          <p:nvPr/>
        </p:nvSpPr>
        <p:spPr>
          <a:xfrm>
            <a:off x="3315177" y="2589366"/>
            <a:ext cx="806043" cy="59652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AU" sz="1600" dirty="0">
                <a:solidFill>
                  <a:srgbClr val="000000"/>
                </a:solidFill>
                <a:effectLst/>
                <a:latin typeface="Comic Sans MS" charset="0"/>
                <a:ea typeface="Calibri" charset="0"/>
                <a:cs typeface="Times New Roman" charset="0"/>
              </a:rPr>
              <a:t>was</a:t>
            </a:r>
            <a:endParaRPr lang="en-US" sz="1100" dirty="0">
              <a:effectLst/>
              <a:ea typeface="Calibri" charset="0"/>
              <a:cs typeface="Times New Roman" charset="0"/>
            </a:endParaRPr>
          </a:p>
        </p:txBody>
      </p:sp>
      <p:sp>
        <p:nvSpPr>
          <p:cNvPr id="14" name="Oval 13"/>
          <p:cNvSpPr/>
          <p:nvPr/>
        </p:nvSpPr>
        <p:spPr>
          <a:xfrm>
            <a:off x="8008801" y="2589366"/>
            <a:ext cx="739663" cy="59652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AU" sz="1600">
                <a:solidFill>
                  <a:srgbClr val="000000"/>
                </a:solidFill>
                <a:effectLst/>
                <a:latin typeface="Comic Sans MS" charset="0"/>
                <a:ea typeface="Calibri" charset="0"/>
                <a:cs typeface="Times New Roman" charset="0"/>
              </a:rPr>
              <a:t>in</a:t>
            </a:r>
            <a:endParaRPr lang="en-US" sz="1100">
              <a:effectLst/>
              <a:ea typeface="Calibri" charset="0"/>
              <a:cs typeface="Times New Roman" charset="0"/>
            </a:endParaRPr>
          </a:p>
        </p:txBody>
      </p:sp>
      <p:sp>
        <p:nvSpPr>
          <p:cNvPr id="15" name="Oval 14"/>
          <p:cNvSpPr/>
          <p:nvPr/>
        </p:nvSpPr>
        <p:spPr>
          <a:xfrm>
            <a:off x="3853100" y="4341331"/>
            <a:ext cx="739663" cy="596523"/>
          </a:xfrm>
          <a:prstGeom prst="ellipse">
            <a:avLst/>
          </a:prstGeom>
          <a:solidFill>
            <a:srgbClr val="BA169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AU" sz="1600">
                <a:solidFill>
                  <a:srgbClr val="000000"/>
                </a:solidFill>
                <a:effectLst/>
                <a:latin typeface="Comic Sans MS" charset="0"/>
                <a:ea typeface="Calibri" charset="0"/>
                <a:cs typeface="Times New Roman" charset="0"/>
              </a:rPr>
              <a:t>so</a:t>
            </a:r>
            <a:endParaRPr lang="en-US" sz="1100">
              <a:effectLst/>
              <a:ea typeface="Calibri" charset="0"/>
              <a:cs typeface="Times New Roman" charset="0"/>
            </a:endParaRPr>
          </a:p>
        </p:txBody>
      </p:sp>
      <p:sp>
        <p:nvSpPr>
          <p:cNvPr id="16" name="Oval 15"/>
          <p:cNvSpPr/>
          <p:nvPr/>
        </p:nvSpPr>
        <p:spPr>
          <a:xfrm>
            <a:off x="4767754" y="4251991"/>
            <a:ext cx="796560" cy="54298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AU" sz="1600">
                <a:solidFill>
                  <a:srgbClr val="000000"/>
                </a:solidFill>
                <a:effectLst/>
                <a:latin typeface="Comic Sans MS" charset="0"/>
                <a:ea typeface="Calibri" charset="0"/>
                <a:cs typeface="Times New Roman" charset="0"/>
              </a:rPr>
              <a:t>and</a:t>
            </a:r>
            <a:endParaRPr lang="en-US" sz="1100">
              <a:effectLst/>
              <a:ea typeface="Calibri" charset="0"/>
              <a:cs typeface="Times New Roman" charset="0"/>
            </a:endParaRPr>
          </a:p>
        </p:txBody>
      </p:sp>
      <p:sp>
        <p:nvSpPr>
          <p:cNvPr id="17" name="Oval 16"/>
          <p:cNvSpPr/>
          <p:nvPr/>
        </p:nvSpPr>
        <p:spPr>
          <a:xfrm>
            <a:off x="7980226" y="3532341"/>
            <a:ext cx="739663" cy="5965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AU" sz="1600">
                <a:solidFill>
                  <a:srgbClr val="000000"/>
                </a:solidFill>
                <a:effectLst/>
                <a:latin typeface="Comic Sans MS" charset="0"/>
                <a:ea typeface="Calibri" charset="0"/>
                <a:cs typeface="Times New Roman" charset="0"/>
              </a:rPr>
              <a:t>but</a:t>
            </a:r>
            <a:endParaRPr lang="en-US" sz="1100">
              <a:effectLst/>
              <a:ea typeface="Calibri" charset="0"/>
              <a:cs typeface="Times New Roman" charset="0"/>
            </a:endParaRPr>
          </a:p>
        </p:txBody>
      </p:sp>
      <p:sp>
        <p:nvSpPr>
          <p:cNvPr id="18" name="Oval 17"/>
          <p:cNvSpPr/>
          <p:nvPr/>
        </p:nvSpPr>
        <p:spPr>
          <a:xfrm>
            <a:off x="3220433" y="3471299"/>
            <a:ext cx="919837" cy="6194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AU" sz="1600">
                <a:solidFill>
                  <a:srgbClr val="000000"/>
                </a:solidFill>
                <a:effectLst/>
                <a:latin typeface="Comic Sans MS" charset="0"/>
                <a:ea typeface="Calibri" charset="0"/>
                <a:cs typeface="Times New Roman" charset="0"/>
              </a:rPr>
              <a:t>what</a:t>
            </a:r>
            <a:endParaRPr lang="en-US" sz="1100">
              <a:effectLst/>
              <a:ea typeface="Calibri" charset="0"/>
              <a:cs typeface="Times New Roman" charset="0"/>
            </a:endParaRPr>
          </a:p>
        </p:txBody>
      </p:sp>
      <p:sp>
        <p:nvSpPr>
          <p:cNvPr id="2" name="Rectangle 16"/>
          <p:cNvSpPr>
            <a:spLocks noChangeArrowheads="1"/>
          </p:cNvSpPr>
          <p:nvPr/>
        </p:nvSpPr>
        <p:spPr bwMode="auto">
          <a:xfrm>
            <a:off x="2472114" y="-2053141"/>
            <a:ext cx="9103544" cy="367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8"/>
          <p:cNvSpPr>
            <a:spLocks noChangeArrowheads="1"/>
          </p:cNvSpPr>
          <p:nvPr/>
        </p:nvSpPr>
        <p:spPr bwMode="auto">
          <a:xfrm flipV="1">
            <a:off x="2472114" y="-2263355"/>
            <a:ext cx="910354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p:txBody>
      </p:sp>
      <p:sp>
        <p:nvSpPr>
          <p:cNvPr id="20" name="Rectangle 30"/>
          <p:cNvSpPr>
            <a:spLocks noChangeArrowheads="1"/>
          </p:cNvSpPr>
          <p:nvPr/>
        </p:nvSpPr>
        <p:spPr bwMode="auto">
          <a:xfrm flipV="1">
            <a:off x="2472114" y="-2124855"/>
            <a:ext cx="910354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p:txBody>
      </p:sp>
      <p:sp>
        <p:nvSpPr>
          <p:cNvPr id="21" name="Rectangle 34"/>
          <p:cNvSpPr>
            <a:spLocks noChangeArrowheads="1"/>
          </p:cNvSpPr>
          <p:nvPr/>
        </p:nvSpPr>
        <p:spPr bwMode="auto">
          <a:xfrm flipV="1">
            <a:off x="2472114" y="-1686050"/>
            <a:ext cx="910354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104742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4032448" cy="3693319"/>
          </a:xfrm>
          <a:prstGeom prst="rect">
            <a:avLst/>
          </a:prstGeom>
          <a:noFill/>
        </p:spPr>
        <p:txBody>
          <a:bodyPr wrap="square" rtlCol="0">
            <a:spAutoFit/>
          </a:bodyPr>
          <a:lstStyle/>
          <a:p>
            <a:r>
              <a:rPr lang="en-US" b="1" dirty="0">
                <a:solidFill>
                  <a:srgbClr val="92D050"/>
                </a:solidFill>
              </a:rPr>
              <a:t>Using Context Clues to predict </a:t>
            </a:r>
            <a:r>
              <a:rPr lang="en-US" b="1" dirty="0" smtClean="0">
                <a:solidFill>
                  <a:srgbClr val="92D050"/>
                </a:solidFill>
              </a:rPr>
              <a:t>text</a:t>
            </a:r>
          </a:p>
          <a:p>
            <a:endParaRPr lang="en-US" b="1" dirty="0"/>
          </a:p>
          <a:p>
            <a:r>
              <a:rPr lang="en-AU" dirty="0"/>
              <a:t>Context clues can be very helpful for students when they are attempting to make a reasonable prediction of an unknown word whilst reading. </a:t>
            </a:r>
            <a:endParaRPr lang="en-US" dirty="0"/>
          </a:p>
          <a:p>
            <a:r>
              <a:rPr lang="en-AU" dirty="0"/>
              <a:t> </a:t>
            </a:r>
            <a:endParaRPr lang="en-US" dirty="0"/>
          </a:p>
          <a:p>
            <a:r>
              <a:rPr lang="en-US" dirty="0"/>
              <a:t>There are three main types of context </a:t>
            </a:r>
            <a:r>
              <a:rPr lang="en-US" dirty="0" smtClean="0"/>
              <a:t>clues:</a:t>
            </a:r>
          </a:p>
          <a:p>
            <a:pPr marL="285750" indent="-285750">
              <a:buFont typeface="Arial" panose="020B0604020202020204" pitchFamily="34" charset="0"/>
              <a:buChar char="•"/>
            </a:pPr>
            <a:r>
              <a:rPr lang="en-US" b="1" dirty="0" smtClean="0"/>
              <a:t>semantic</a:t>
            </a:r>
            <a:r>
              <a:rPr lang="en-US" dirty="0" smtClean="0"/>
              <a:t> clues</a:t>
            </a:r>
          </a:p>
          <a:p>
            <a:pPr marL="285750" indent="-285750">
              <a:buFont typeface="Arial" panose="020B0604020202020204" pitchFamily="34" charset="0"/>
              <a:buChar char="•"/>
            </a:pPr>
            <a:r>
              <a:rPr lang="en-US" b="1" dirty="0" smtClean="0"/>
              <a:t>syntactic</a:t>
            </a:r>
            <a:r>
              <a:rPr lang="en-US" dirty="0" smtClean="0"/>
              <a:t> clues</a:t>
            </a:r>
          </a:p>
          <a:p>
            <a:pPr marL="285750" indent="-285750">
              <a:buFont typeface="Arial" panose="020B0604020202020204" pitchFamily="34" charset="0"/>
              <a:buChar char="•"/>
            </a:pPr>
            <a:r>
              <a:rPr lang="en-US" b="1" dirty="0" smtClean="0"/>
              <a:t>picture </a:t>
            </a:r>
            <a:r>
              <a:rPr lang="en-US" b="1" dirty="0"/>
              <a:t>support </a:t>
            </a:r>
            <a:r>
              <a:rPr lang="en-US" dirty="0"/>
              <a:t>clues. </a:t>
            </a:r>
          </a:p>
          <a:p>
            <a:endParaRPr lang="en-US"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4932040" y="915566"/>
            <a:ext cx="3455670" cy="3481705"/>
          </a:xfrm>
          <a:prstGeom prst="rect">
            <a:avLst/>
          </a:prstGeom>
        </p:spPr>
      </p:pic>
    </p:spTree>
    <p:extLst>
      <p:ext uri="{BB962C8B-B14F-4D97-AF65-F5344CB8AC3E}">
        <p14:creationId xmlns:p14="http://schemas.microsoft.com/office/powerpoint/2010/main" val="8847024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27534"/>
            <a:ext cx="3528392" cy="3970318"/>
          </a:xfrm>
          <a:prstGeom prst="rect">
            <a:avLst/>
          </a:prstGeom>
          <a:noFill/>
        </p:spPr>
        <p:txBody>
          <a:bodyPr wrap="square" rtlCol="0">
            <a:spAutoFit/>
          </a:bodyPr>
          <a:lstStyle/>
          <a:p>
            <a:r>
              <a:rPr lang="en-US" b="1" dirty="0">
                <a:solidFill>
                  <a:srgbClr val="92D050"/>
                </a:solidFill>
              </a:rPr>
              <a:t>Picture Support Clues</a:t>
            </a:r>
            <a:endParaRPr lang="en-US" dirty="0">
              <a:solidFill>
                <a:srgbClr val="92D050"/>
              </a:solidFill>
            </a:endParaRPr>
          </a:p>
          <a:p>
            <a:r>
              <a:rPr lang="en-US" b="1" dirty="0"/>
              <a:t> </a:t>
            </a:r>
            <a:endParaRPr lang="en-US" dirty="0"/>
          </a:p>
          <a:p>
            <a:r>
              <a:rPr lang="en-US" dirty="0" smtClean="0"/>
              <a:t>Using pictures to predict unknown words is a strategy used by children in the very early stages of learning to read. Identifying a written word by matching it to a picture is a common layout feature promoted in very simple texts (like alphabet books) and young children rely heavily on the picture to read a particular word. Using picture support clues is very limiting however.</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4927" y="1290814"/>
            <a:ext cx="3999244" cy="2643758"/>
          </a:xfrm>
          <a:prstGeom prst="rect">
            <a:avLst/>
          </a:prstGeom>
        </p:spPr>
      </p:pic>
    </p:spTree>
    <p:extLst>
      <p:ext uri="{BB962C8B-B14F-4D97-AF65-F5344CB8AC3E}">
        <p14:creationId xmlns:p14="http://schemas.microsoft.com/office/powerpoint/2010/main" val="165153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483518"/>
            <a:ext cx="7632848" cy="4308872"/>
          </a:xfrm>
          <a:prstGeom prst="rect">
            <a:avLst/>
          </a:prstGeom>
          <a:noFill/>
        </p:spPr>
        <p:txBody>
          <a:bodyPr wrap="square" rtlCol="0">
            <a:spAutoFit/>
          </a:bodyPr>
          <a:lstStyle/>
          <a:p>
            <a:r>
              <a:rPr lang="en-US" b="1" i="1" dirty="0">
                <a:solidFill>
                  <a:srgbClr val="92D050"/>
                </a:solidFill>
              </a:rPr>
              <a:t>Activities</a:t>
            </a:r>
            <a:r>
              <a:rPr lang="en-US" b="1" i="1" dirty="0" smtClean="0">
                <a:solidFill>
                  <a:srgbClr val="92D050"/>
                </a:solidFill>
              </a:rPr>
              <a:t>:</a:t>
            </a:r>
            <a:endParaRPr lang="en-US" b="1" dirty="0">
              <a:solidFill>
                <a:srgbClr val="92D050"/>
              </a:solidFill>
            </a:endParaRPr>
          </a:p>
          <a:p>
            <a:pPr marL="285750" lvl="0" indent="-285750">
              <a:buFont typeface="Arial" charset="0"/>
              <a:buChar char="•"/>
            </a:pPr>
            <a:r>
              <a:rPr lang="en-US" sz="1600" dirty="0"/>
              <a:t>Use the pictures on the front cover of a picture book or e-book to predict some of the types of words we might find in that story. For example, the front cover of the </a:t>
            </a:r>
            <a:r>
              <a:rPr lang="en-US" sz="1600" b="1" dirty="0"/>
              <a:t>Storytime</a:t>
            </a:r>
            <a:r>
              <a:rPr lang="en-US" sz="1600" dirty="0"/>
              <a:t> story </a:t>
            </a:r>
            <a:r>
              <a:rPr lang="en-US" sz="1600" i="1" dirty="0"/>
              <a:t>Wendy and the Pirate</a:t>
            </a:r>
            <a:r>
              <a:rPr lang="en-US" sz="1600" dirty="0"/>
              <a:t> shows a beach scene so it is reasonable to suggest that we might find words such as </a:t>
            </a:r>
            <a:r>
              <a:rPr lang="en-US" sz="1600" i="1" dirty="0"/>
              <a:t>island, beach, holiday </a:t>
            </a:r>
            <a:r>
              <a:rPr lang="en-US" sz="1600" dirty="0"/>
              <a:t>and </a:t>
            </a:r>
            <a:r>
              <a:rPr lang="en-US" sz="1600" i="1" dirty="0"/>
              <a:t>sand. </a:t>
            </a:r>
            <a:r>
              <a:rPr lang="en-US" sz="1600" dirty="0"/>
              <a:t>We can also see a picture of a pirate so we could perhaps also find words like </a:t>
            </a:r>
            <a:r>
              <a:rPr lang="en-US" sz="1600" i="1" dirty="0"/>
              <a:t>treasure, eye patch, ship, wooden leg, hook, sword </a:t>
            </a:r>
            <a:r>
              <a:rPr lang="en-US" sz="1600" dirty="0"/>
              <a:t>and</a:t>
            </a:r>
            <a:r>
              <a:rPr lang="en-US" sz="1600" i="1" dirty="0"/>
              <a:t> map </a:t>
            </a:r>
            <a:r>
              <a:rPr lang="en-US" sz="1600" dirty="0"/>
              <a:t>in the story.</a:t>
            </a:r>
            <a:r>
              <a:rPr lang="en-US" sz="1600" i="1" dirty="0"/>
              <a:t> </a:t>
            </a:r>
            <a:r>
              <a:rPr lang="en-US" sz="1600" dirty="0"/>
              <a:t>Write these words down on a whiteboard and tick them off if they are in the book. </a:t>
            </a:r>
            <a:r>
              <a:rPr lang="en-US" sz="1600" dirty="0" smtClean="0"/>
              <a:t/>
            </a:r>
            <a:br>
              <a:rPr lang="en-US" sz="1600" dirty="0" smtClean="0"/>
            </a:br>
            <a:endParaRPr lang="en-US" sz="800" dirty="0"/>
          </a:p>
          <a:p>
            <a:pPr marL="285750" lvl="0" indent="-285750">
              <a:buFont typeface="Arial" charset="0"/>
              <a:buChar char="•"/>
            </a:pPr>
            <a:r>
              <a:rPr lang="en-US" sz="1600" b="1" dirty="0"/>
              <a:t>Easy Readers:</a:t>
            </a:r>
            <a:r>
              <a:rPr lang="en-US" sz="1600" dirty="0"/>
              <a:t> Before listening to the story, turn off the voiceover and search for words in the text that might be difficult to decode phonetically but have picture support to help identify them e.g. </a:t>
            </a:r>
            <a:r>
              <a:rPr lang="en-US" sz="1600" i="1" dirty="0"/>
              <a:t>Yum, Yum, Yum</a:t>
            </a:r>
            <a:r>
              <a:rPr lang="en-US" sz="1600" dirty="0"/>
              <a:t> (Short Vowels) e.g. ice-cream, snails, </a:t>
            </a:r>
            <a:r>
              <a:rPr lang="en-US" sz="1600" dirty="0" err="1"/>
              <a:t>lollies</a:t>
            </a:r>
            <a:r>
              <a:rPr lang="en-US" sz="1600" dirty="0"/>
              <a:t>, worms, pumpkin soup, hot chocolate and a cupcake. </a:t>
            </a:r>
            <a:r>
              <a:rPr lang="en-US" sz="1600" dirty="0" smtClean="0"/>
              <a:t/>
            </a:r>
            <a:br>
              <a:rPr lang="en-US" sz="1600" dirty="0" smtClean="0"/>
            </a:br>
            <a:endParaRPr lang="en-US" sz="800" dirty="0"/>
          </a:p>
          <a:p>
            <a:pPr marL="285750" lvl="0" indent="-285750">
              <a:buFont typeface="Arial" charset="0"/>
              <a:buChar char="•"/>
            </a:pPr>
            <a:r>
              <a:rPr lang="en-US" sz="1600" dirty="0"/>
              <a:t>View the </a:t>
            </a:r>
            <a:r>
              <a:rPr lang="en-US" sz="1600" b="1" dirty="0"/>
              <a:t>Easy Readers</a:t>
            </a:r>
            <a:r>
              <a:rPr lang="en-US" sz="1600" dirty="0"/>
              <a:t> Short Vowels story </a:t>
            </a:r>
            <a:r>
              <a:rPr lang="en-US" sz="1600" i="1" dirty="0"/>
              <a:t>Let’s Get Wet</a:t>
            </a:r>
            <a:r>
              <a:rPr lang="en-US" sz="1600" dirty="0"/>
              <a:t>. Use Worksheet #2 to discuss what is happening in each picture. Go back through the story and locate individual words that match the pictures e.g. </a:t>
            </a:r>
            <a:r>
              <a:rPr lang="en-US" sz="1600" i="1" dirty="0"/>
              <a:t>playing, bath, hose, washing, dog, smelly, egg</a:t>
            </a:r>
            <a:r>
              <a:rPr lang="en-US" sz="1600" dirty="0"/>
              <a:t>. Use these words to help students write a sentence for each picture. </a:t>
            </a:r>
          </a:p>
        </p:txBody>
      </p:sp>
    </p:spTree>
    <p:extLst>
      <p:ext uri="{BB962C8B-B14F-4D97-AF65-F5344CB8AC3E}">
        <p14:creationId xmlns:p14="http://schemas.microsoft.com/office/powerpoint/2010/main" val="5488196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4464496" cy="3600986"/>
          </a:xfrm>
          <a:prstGeom prst="rect">
            <a:avLst/>
          </a:prstGeom>
          <a:noFill/>
        </p:spPr>
        <p:txBody>
          <a:bodyPr wrap="square" rtlCol="0">
            <a:spAutoFit/>
          </a:bodyPr>
          <a:lstStyle/>
          <a:p>
            <a:r>
              <a:rPr lang="en-US" b="1" dirty="0">
                <a:solidFill>
                  <a:srgbClr val="92D050"/>
                </a:solidFill>
              </a:rPr>
              <a:t>Semantic Clues </a:t>
            </a:r>
            <a:endParaRPr lang="en-US" dirty="0">
              <a:solidFill>
                <a:srgbClr val="92D050"/>
              </a:solidFill>
            </a:endParaRPr>
          </a:p>
          <a:p>
            <a:r>
              <a:rPr lang="en-US" dirty="0"/>
              <a:t> </a:t>
            </a:r>
          </a:p>
          <a:p>
            <a:r>
              <a:rPr lang="en-US" sz="1600" dirty="0"/>
              <a:t>Semantic clues or meaning clues, can help a child identify an unknown word when there is little or no picture support. These clues can be found in the same sentence and/or the surrounding sentences and by thinking about </a:t>
            </a:r>
            <a:r>
              <a:rPr lang="en-US" sz="1600" i="1" dirty="0"/>
              <a:t>how</a:t>
            </a:r>
            <a:r>
              <a:rPr lang="en-US" sz="1600" dirty="0"/>
              <a:t> the word is used in the text. </a:t>
            </a:r>
            <a:r>
              <a:rPr lang="en-AU" sz="1600" dirty="0"/>
              <a:t>For example, when reading a story about going to a party, we might think it would contain words such as </a:t>
            </a:r>
            <a:r>
              <a:rPr lang="en-AU" sz="1600" i="1" dirty="0"/>
              <a:t>birthday, candles, cake, games</a:t>
            </a:r>
            <a:r>
              <a:rPr lang="en-AU" sz="1600" dirty="0"/>
              <a:t>. So by using context clues, the word ‘</a:t>
            </a:r>
            <a:r>
              <a:rPr lang="en-AU" sz="1600" i="1" dirty="0"/>
              <a:t>birthday</a:t>
            </a:r>
            <a:r>
              <a:rPr lang="en-AU" sz="1600" dirty="0"/>
              <a:t>’ would be a reasonable prediction for the sentence: </a:t>
            </a:r>
            <a:endParaRPr lang="en-US" sz="1600" dirty="0"/>
          </a:p>
          <a:p>
            <a:r>
              <a:rPr lang="en-AU" sz="1600" dirty="0"/>
              <a:t> </a:t>
            </a:r>
            <a:endParaRPr lang="en-US" sz="1600" dirty="0"/>
          </a:p>
          <a:p>
            <a:r>
              <a:rPr lang="en-AU" sz="1600" b="1" i="1" dirty="0"/>
              <a:t>There were six candles on the _______ cake</a:t>
            </a:r>
            <a:r>
              <a:rPr lang="en-AU" sz="1600" b="1" dirty="0"/>
              <a:t>.</a:t>
            </a:r>
            <a:endParaRPr lang="en-US" sz="1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2283718"/>
            <a:ext cx="2851392" cy="1897760"/>
          </a:xfrm>
          <a:prstGeom prst="rect">
            <a:avLst/>
          </a:prstGeom>
        </p:spPr>
      </p:pic>
    </p:spTree>
    <p:extLst>
      <p:ext uri="{BB962C8B-B14F-4D97-AF65-F5344CB8AC3E}">
        <p14:creationId xmlns:p14="http://schemas.microsoft.com/office/powerpoint/2010/main" val="5702323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476548"/>
            <a:ext cx="7488832" cy="1231106"/>
          </a:xfrm>
          <a:prstGeom prst="rect">
            <a:avLst/>
          </a:prstGeom>
          <a:noFill/>
        </p:spPr>
        <p:txBody>
          <a:bodyPr wrap="square" rtlCol="0">
            <a:spAutoFit/>
          </a:bodyPr>
          <a:lstStyle/>
          <a:p>
            <a:r>
              <a:rPr lang="en-US" b="1" i="1" dirty="0">
                <a:solidFill>
                  <a:srgbClr val="92D050"/>
                </a:solidFill>
              </a:rPr>
              <a:t>Activities</a:t>
            </a:r>
            <a:r>
              <a:rPr lang="en-US" b="1" i="1" dirty="0" smtClean="0">
                <a:solidFill>
                  <a:srgbClr val="92D050"/>
                </a:solidFill>
              </a:rPr>
              <a:t>:</a:t>
            </a:r>
            <a:endParaRPr lang="en-US" b="1" dirty="0">
              <a:solidFill>
                <a:srgbClr val="92D050"/>
              </a:solidFill>
            </a:endParaRPr>
          </a:p>
          <a:p>
            <a:pPr marL="285750" lvl="0" indent="-285750">
              <a:buFont typeface="Arial" charset="0"/>
              <a:buChar char="•"/>
            </a:pPr>
            <a:r>
              <a:rPr lang="en-AU" sz="1400" dirty="0"/>
              <a:t>Explore different types of semantic clues that can be used to identify unknown words such as the word’s meaning, synonyms and antonyms for the word and by locating examples of clues from the surrounding text. Create a chart to record this information when reading a new text. For example, the word ‘starving’ from the </a:t>
            </a:r>
            <a:r>
              <a:rPr lang="en-AU" sz="1400" b="1" dirty="0"/>
              <a:t>Storytime</a:t>
            </a:r>
            <a:r>
              <a:rPr lang="en-AU" sz="1400" dirty="0"/>
              <a:t> story </a:t>
            </a:r>
            <a:r>
              <a:rPr lang="en-AU" sz="1400" i="1" dirty="0"/>
              <a:t>The Three Billy Goats Gruff:</a:t>
            </a:r>
            <a:endParaRPr lang="en-US" sz="1400" dirty="0"/>
          </a:p>
        </p:txBody>
      </p:sp>
      <p:graphicFrame>
        <p:nvGraphicFramePr>
          <p:cNvPr id="2" name="Table 1"/>
          <p:cNvGraphicFramePr>
            <a:graphicFrameLocks noGrp="1"/>
          </p:cNvGraphicFramePr>
          <p:nvPr>
            <p:extLst>
              <p:ext uri="{D42A27DB-BD31-4B8C-83A1-F6EECF244321}">
                <p14:modId xmlns:p14="http://schemas.microsoft.com/office/powerpoint/2010/main" val="346652680"/>
              </p:ext>
            </p:extLst>
          </p:nvPr>
        </p:nvGraphicFramePr>
        <p:xfrm>
          <a:off x="974514" y="1764678"/>
          <a:ext cx="7344815" cy="2967312"/>
        </p:xfrm>
        <a:graphic>
          <a:graphicData uri="http://schemas.openxmlformats.org/drawingml/2006/table">
            <a:tbl>
              <a:tblPr firstRow="1" firstCol="1" bandRow="1">
                <a:tableStyleId>{5C22544A-7EE6-4342-B048-85BDC9FD1C3A}</a:tableStyleId>
              </a:tblPr>
              <a:tblGrid>
                <a:gridCol w="3799259"/>
                <a:gridCol w="3545556"/>
              </a:tblGrid>
              <a:tr h="373015">
                <a:tc gridSpan="2">
                  <a:txBody>
                    <a:bodyPr/>
                    <a:lstStyle/>
                    <a:p>
                      <a:pPr marL="0" marR="0" algn="ctr">
                        <a:lnSpc>
                          <a:spcPts val="1125"/>
                        </a:lnSpc>
                        <a:spcBef>
                          <a:spcPts val="0"/>
                        </a:spcBef>
                        <a:spcAft>
                          <a:spcPts val="0"/>
                        </a:spcAft>
                      </a:pPr>
                      <a:r>
                        <a:rPr lang="en-AU" sz="1400" dirty="0" smtClean="0">
                          <a:effectLst/>
                        </a:rPr>
                        <a:t/>
                      </a:r>
                      <a:br>
                        <a:rPr lang="en-AU" sz="1400" dirty="0" smtClean="0">
                          <a:effectLst/>
                        </a:rPr>
                      </a:br>
                      <a:r>
                        <a:rPr lang="en-AU" sz="1400" dirty="0" smtClean="0">
                          <a:effectLst/>
                        </a:rPr>
                        <a:t> </a:t>
                      </a:r>
                      <a:r>
                        <a:rPr lang="en-AU" sz="1400" dirty="0">
                          <a:effectLst/>
                        </a:rPr>
                        <a:t>Reading </a:t>
                      </a:r>
                      <a:r>
                        <a:rPr lang="en-AU" sz="1400" dirty="0" smtClean="0">
                          <a:effectLst/>
                        </a:rPr>
                        <a:t>Clues</a:t>
                      </a:r>
                      <a:br>
                        <a:rPr lang="en-AU" sz="1400" dirty="0" smtClean="0">
                          <a:effectLst/>
                        </a:rPr>
                      </a:br>
                      <a:endParaRPr lang="en-US" sz="1050" dirty="0">
                        <a:solidFill>
                          <a:srgbClr val="333333"/>
                        </a:solidFill>
                        <a:effectLst/>
                        <a:latin typeface="Calibri" charset="0"/>
                        <a:ea typeface="Times New Roman" charset="0"/>
                        <a:cs typeface="Times New Roman" charset="0"/>
                      </a:endParaRPr>
                    </a:p>
                  </a:txBody>
                  <a:tcPr marL="68580" marR="68580" marT="0" marB="0"/>
                </a:tc>
                <a:tc hMerge="1">
                  <a:txBody>
                    <a:bodyPr/>
                    <a:lstStyle/>
                    <a:p>
                      <a:endParaRPr lang="en-US"/>
                    </a:p>
                  </a:txBody>
                  <a:tcPr/>
                </a:tc>
              </a:tr>
              <a:tr h="497353">
                <a:tc>
                  <a:txBody>
                    <a:bodyPr/>
                    <a:lstStyle/>
                    <a:p>
                      <a:pPr marL="0" marR="0" algn="ctr">
                        <a:lnSpc>
                          <a:spcPts val="1125"/>
                        </a:lnSpc>
                        <a:spcBef>
                          <a:spcPts val="0"/>
                        </a:spcBef>
                        <a:spcAft>
                          <a:spcPts val="0"/>
                        </a:spcAft>
                      </a:pPr>
                      <a:r>
                        <a:rPr lang="en-AU" sz="1200" dirty="0" smtClean="0">
                          <a:effectLst/>
                        </a:rPr>
                        <a:t/>
                      </a:r>
                      <a:br>
                        <a:rPr lang="en-AU" sz="1200" dirty="0" smtClean="0">
                          <a:effectLst/>
                        </a:rPr>
                      </a:br>
                      <a:r>
                        <a:rPr lang="en-AU" sz="1200" dirty="0" smtClean="0">
                          <a:effectLst/>
                        </a:rPr>
                        <a:t>Word</a:t>
                      </a:r>
                      <a:endParaRPr lang="en-US" sz="1050" dirty="0">
                        <a:effectLst/>
                      </a:endParaRPr>
                    </a:p>
                    <a:p>
                      <a:pPr marL="0" marR="0" algn="ctr">
                        <a:lnSpc>
                          <a:spcPts val="1125"/>
                        </a:lnSpc>
                        <a:spcBef>
                          <a:spcPts val="0"/>
                        </a:spcBef>
                        <a:spcAft>
                          <a:spcPts val="0"/>
                        </a:spcAft>
                      </a:pPr>
                      <a:r>
                        <a:rPr lang="en-AU" sz="1200" dirty="0">
                          <a:effectLst/>
                        </a:rPr>
                        <a:t>What is the word</a:t>
                      </a:r>
                      <a:r>
                        <a:rPr lang="en-AU" sz="1200" dirty="0" smtClean="0">
                          <a:effectLst/>
                        </a:rPr>
                        <a:t>?</a:t>
                      </a:r>
                      <a:endParaRPr lang="en-US" sz="1050" dirty="0">
                        <a:solidFill>
                          <a:srgbClr val="333333"/>
                        </a:solidFill>
                        <a:effectLst/>
                        <a:latin typeface="Calibri" charset="0"/>
                        <a:ea typeface="Times New Roman" charset="0"/>
                        <a:cs typeface="Times New Roman" charset="0"/>
                      </a:endParaRPr>
                    </a:p>
                  </a:txBody>
                  <a:tcPr marL="68580" marR="68580" marT="0" marB="0"/>
                </a:tc>
                <a:tc>
                  <a:txBody>
                    <a:bodyPr/>
                    <a:lstStyle/>
                    <a:p>
                      <a:pPr marL="0" marR="0" algn="ctr">
                        <a:lnSpc>
                          <a:spcPts val="1125"/>
                        </a:lnSpc>
                        <a:spcBef>
                          <a:spcPts val="0"/>
                        </a:spcBef>
                        <a:spcAft>
                          <a:spcPts val="0"/>
                        </a:spcAft>
                      </a:pPr>
                      <a:r>
                        <a:rPr lang="en-AU" sz="1200" dirty="0" smtClean="0">
                          <a:effectLst/>
                        </a:rPr>
                        <a:t/>
                      </a:r>
                      <a:br>
                        <a:rPr lang="en-AU" sz="1200" dirty="0" smtClean="0">
                          <a:effectLst/>
                        </a:rPr>
                      </a:br>
                      <a:r>
                        <a:rPr lang="en-AU" sz="1200" dirty="0" smtClean="0">
                          <a:effectLst/>
                        </a:rPr>
                        <a:t>starving</a:t>
                      </a:r>
                      <a:endParaRPr lang="en-US" sz="1050" dirty="0">
                        <a:solidFill>
                          <a:srgbClr val="333333"/>
                        </a:solidFill>
                        <a:effectLst/>
                        <a:latin typeface="Calibri" charset="0"/>
                        <a:ea typeface="Times New Roman" charset="0"/>
                        <a:cs typeface="Times New Roman" charset="0"/>
                      </a:endParaRPr>
                    </a:p>
                  </a:txBody>
                  <a:tcPr marL="68580" marR="68580" marT="0" marB="0"/>
                </a:tc>
              </a:tr>
              <a:tr h="497353">
                <a:tc>
                  <a:txBody>
                    <a:bodyPr/>
                    <a:lstStyle/>
                    <a:p>
                      <a:pPr marL="0" marR="0" algn="ctr">
                        <a:lnSpc>
                          <a:spcPts val="1125"/>
                        </a:lnSpc>
                        <a:spcBef>
                          <a:spcPts val="0"/>
                        </a:spcBef>
                        <a:spcAft>
                          <a:spcPts val="0"/>
                        </a:spcAft>
                      </a:pPr>
                      <a:r>
                        <a:rPr lang="en-AU" sz="1200" dirty="0" smtClean="0">
                          <a:effectLst/>
                        </a:rPr>
                        <a:t/>
                      </a:r>
                      <a:br>
                        <a:rPr lang="en-AU" sz="1200" dirty="0" smtClean="0">
                          <a:effectLst/>
                        </a:rPr>
                      </a:br>
                      <a:r>
                        <a:rPr lang="en-AU" sz="1200" dirty="0" smtClean="0">
                          <a:effectLst/>
                        </a:rPr>
                        <a:t>Definition</a:t>
                      </a:r>
                      <a:endParaRPr lang="en-US" sz="1050" dirty="0">
                        <a:effectLst/>
                      </a:endParaRPr>
                    </a:p>
                    <a:p>
                      <a:pPr marL="0" marR="0" algn="ctr">
                        <a:lnSpc>
                          <a:spcPts val="1125"/>
                        </a:lnSpc>
                        <a:spcBef>
                          <a:spcPts val="0"/>
                        </a:spcBef>
                        <a:spcAft>
                          <a:spcPts val="0"/>
                        </a:spcAft>
                      </a:pPr>
                      <a:r>
                        <a:rPr lang="en-AU" sz="1200" dirty="0">
                          <a:effectLst/>
                        </a:rPr>
                        <a:t>What does this word mean</a:t>
                      </a:r>
                      <a:r>
                        <a:rPr lang="en-AU" sz="1200" dirty="0" smtClean="0">
                          <a:effectLst/>
                        </a:rPr>
                        <a:t>?</a:t>
                      </a:r>
                      <a:endParaRPr lang="en-US" sz="1050" dirty="0">
                        <a:solidFill>
                          <a:srgbClr val="333333"/>
                        </a:solidFill>
                        <a:effectLst/>
                        <a:latin typeface="Calibri" charset="0"/>
                        <a:ea typeface="Times New Roman" charset="0"/>
                        <a:cs typeface="Times New Roman" charset="0"/>
                      </a:endParaRPr>
                    </a:p>
                  </a:txBody>
                  <a:tcPr marL="68580" marR="68580" marT="0" marB="0"/>
                </a:tc>
                <a:tc>
                  <a:txBody>
                    <a:bodyPr/>
                    <a:lstStyle/>
                    <a:p>
                      <a:pPr marL="0" marR="0" algn="ctr">
                        <a:lnSpc>
                          <a:spcPts val="1125"/>
                        </a:lnSpc>
                        <a:spcBef>
                          <a:spcPts val="0"/>
                        </a:spcBef>
                        <a:spcAft>
                          <a:spcPts val="0"/>
                        </a:spcAft>
                      </a:pPr>
                      <a:r>
                        <a:rPr lang="en-AU" sz="1200" dirty="0" smtClean="0">
                          <a:effectLst/>
                        </a:rPr>
                        <a:t/>
                      </a:r>
                      <a:br>
                        <a:rPr lang="en-AU" sz="1200" dirty="0" smtClean="0">
                          <a:effectLst/>
                        </a:rPr>
                      </a:br>
                      <a:r>
                        <a:rPr lang="en-AU" sz="1200" dirty="0" smtClean="0">
                          <a:effectLst/>
                        </a:rPr>
                        <a:t>Not </a:t>
                      </a:r>
                      <a:r>
                        <a:rPr lang="en-AU" sz="1200" dirty="0">
                          <a:effectLst/>
                        </a:rPr>
                        <a:t>having enough food to eat.</a:t>
                      </a:r>
                      <a:endParaRPr lang="en-US" sz="1050" dirty="0">
                        <a:solidFill>
                          <a:srgbClr val="333333"/>
                        </a:solidFill>
                        <a:effectLst/>
                        <a:latin typeface="Calibri" charset="0"/>
                        <a:ea typeface="Times New Roman" charset="0"/>
                        <a:cs typeface="Times New Roman" charset="0"/>
                      </a:endParaRPr>
                    </a:p>
                  </a:txBody>
                  <a:tcPr marL="68580" marR="68580" marT="0" marB="0"/>
                </a:tc>
              </a:tr>
              <a:tr h="497353">
                <a:tc>
                  <a:txBody>
                    <a:bodyPr/>
                    <a:lstStyle/>
                    <a:p>
                      <a:pPr marL="0" marR="0" algn="ctr">
                        <a:lnSpc>
                          <a:spcPts val="1125"/>
                        </a:lnSpc>
                        <a:spcBef>
                          <a:spcPts val="0"/>
                        </a:spcBef>
                        <a:spcAft>
                          <a:spcPts val="0"/>
                        </a:spcAft>
                      </a:pPr>
                      <a:r>
                        <a:rPr lang="en-AU" sz="1200" dirty="0" smtClean="0">
                          <a:effectLst/>
                        </a:rPr>
                        <a:t/>
                      </a:r>
                      <a:br>
                        <a:rPr lang="en-AU" sz="1200" dirty="0" smtClean="0">
                          <a:effectLst/>
                        </a:rPr>
                      </a:br>
                      <a:r>
                        <a:rPr lang="en-AU" sz="1200" dirty="0" smtClean="0">
                          <a:effectLst/>
                        </a:rPr>
                        <a:t>Synonyms</a:t>
                      </a:r>
                      <a:endParaRPr lang="en-US" sz="1050" dirty="0">
                        <a:effectLst/>
                      </a:endParaRPr>
                    </a:p>
                    <a:p>
                      <a:pPr marL="0" marR="0" algn="ctr">
                        <a:lnSpc>
                          <a:spcPts val="1125"/>
                        </a:lnSpc>
                        <a:spcBef>
                          <a:spcPts val="0"/>
                        </a:spcBef>
                        <a:spcAft>
                          <a:spcPts val="0"/>
                        </a:spcAft>
                      </a:pPr>
                      <a:r>
                        <a:rPr lang="en-AU" sz="1200" dirty="0">
                          <a:effectLst/>
                        </a:rPr>
                        <a:t>What words mean the same</a:t>
                      </a:r>
                      <a:r>
                        <a:rPr lang="en-AU" sz="1200" dirty="0" smtClean="0">
                          <a:effectLst/>
                        </a:rPr>
                        <a:t>?</a:t>
                      </a:r>
                      <a:endParaRPr lang="en-US" sz="1050" dirty="0">
                        <a:solidFill>
                          <a:srgbClr val="333333"/>
                        </a:solidFill>
                        <a:effectLst/>
                        <a:latin typeface="Calibri" charset="0"/>
                        <a:ea typeface="Times New Roman" charset="0"/>
                        <a:cs typeface="Times New Roman" charset="0"/>
                      </a:endParaRPr>
                    </a:p>
                  </a:txBody>
                  <a:tcPr marL="68580" marR="68580" marT="0" marB="0"/>
                </a:tc>
                <a:tc>
                  <a:txBody>
                    <a:bodyPr/>
                    <a:lstStyle/>
                    <a:p>
                      <a:pPr marL="0" marR="0" algn="ctr">
                        <a:lnSpc>
                          <a:spcPts val="1125"/>
                        </a:lnSpc>
                        <a:spcBef>
                          <a:spcPts val="0"/>
                        </a:spcBef>
                        <a:spcAft>
                          <a:spcPts val="0"/>
                        </a:spcAft>
                      </a:pPr>
                      <a:r>
                        <a:rPr lang="en-AU" sz="1200" dirty="0" smtClean="0">
                          <a:effectLst/>
                        </a:rPr>
                        <a:t/>
                      </a:r>
                      <a:br>
                        <a:rPr lang="en-AU" sz="1200" dirty="0" smtClean="0">
                          <a:effectLst/>
                        </a:rPr>
                      </a:br>
                      <a:r>
                        <a:rPr lang="en-AU" sz="1200" dirty="0" smtClean="0">
                          <a:effectLst/>
                        </a:rPr>
                        <a:t>hungry</a:t>
                      </a:r>
                      <a:r>
                        <a:rPr lang="en-AU" sz="1200" dirty="0">
                          <a:effectLst/>
                        </a:rPr>
                        <a:t>, famished, underfed, ravenous</a:t>
                      </a:r>
                      <a:endParaRPr lang="en-US" sz="1050" dirty="0">
                        <a:solidFill>
                          <a:srgbClr val="333333"/>
                        </a:solidFill>
                        <a:effectLst/>
                        <a:latin typeface="Calibri" charset="0"/>
                        <a:ea typeface="Times New Roman" charset="0"/>
                        <a:cs typeface="Times New Roman" charset="0"/>
                      </a:endParaRPr>
                    </a:p>
                  </a:txBody>
                  <a:tcPr marL="68580" marR="68580" marT="0" marB="0"/>
                </a:tc>
              </a:tr>
              <a:tr h="497353">
                <a:tc>
                  <a:txBody>
                    <a:bodyPr/>
                    <a:lstStyle/>
                    <a:p>
                      <a:pPr marL="0" marR="0" algn="ctr">
                        <a:lnSpc>
                          <a:spcPts val="1125"/>
                        </a:lnSpc>
                        <a:spcBef>
                          <a:spcPts val="0"/>
                        </a:spcBef>
                        <a:spcAft>
                          <a:spcPts val="0"/>
                        </a:spcAft>
                      </a:pPr>
                      <a:r>
                        <a:rPr lang="en-AU" sz="800" dirty="0" smtClean="0">
                          <a:effectLst/>
                        </a:rPr>
                        <a:t/>
                      </a:r>
                      <a:br>
                        <a:rPr lang="en-AU" sz="800" dirty="0" smtClean="0">
                          <a:effectLst/>
                        </a:rPr>
                      </a:br>
                      <a:r>
                        <a:rPr lang="en-AU" sz="1200" dirty="0" smtClean="0">
                          <a:effectLst/>
                        </a:rPr>
                        <a:t>Antonyms</a:t>
                      </a:r>
                      <a:endParaRPr lang="en-US" sz="1050" dirty="0">
                        <a:effectLst/>
                      </a:endParaRPr>
                    </a:p>
                    <a:p>
                      <a:pPr marL="0" marR="0" algn="ctr">
                        <a:lnSpc>
                          <a:spcPts val="1125"/>
                        </a:lnSpc>
                        <a:spcBef>
                          <a:spcPts val="0"/>
                        </a:spcBef>
                        <a:spcAft>
                          <a:spcPts val="0"/>
                        </a:spcAft>
                      </a:pPr>
                      <a:r>
                        <a:rPr lang="en-AU" sz="1200" dirty="0">
                          <a:effectLst/>
                        </a:rPr>
                        <a:t>What words mean the opposite</a:t>
                      </a:r>
                      <a:r>
                        <a:rPr lang="en-AU" sz="1200" dirty="0" smtClean="0">
                          <a:effectLst/>
                        </a:rPr>
                        <a:t>?</a:t>
                      </a:r>
                      <a:endParaRPr lang="en-US" sz="1050" dirty="0">
                        <a:solidFill>
                          <a:srgbClr val="333333"/>
                        </a:solidFill>
                        <a:effectLst/>
                        <a:latin typeface="Calibri" charset="0"/>
                        <a:ea typeface="Times New Roman" charset="0"/>
                        <a:cs typeface="Times New Roman" charset="0"/>
                      </a:endParaRPr>
                    </a:p>
                  </a:txBody>
                  <a:tcPr marL="68580" marR="68580" marT="0" marB="0"/>
                </a:tc>
                <a:tc>
                  <a:txBody>
                    <a:bodyPr/>
                    <a:lstStyle/>
                    <a:p>
                      <a:pPr marL="0" marR="0" algn="ctr">
                        <a:lnSpc>
                          <a:spcPts val="1125"/>
                        </a:lnSpc>
                        <a:spcBef>
                          <a:spcPts val="0"/>
                        </a:spcBef>
                        <a:spcAft>
                          <a:spcPts val="0"/>
                        </a:spcAft>
                      </a:pPr>
                      <a:r>
                        <a:rPr lang="en-AU" sz="1200" dirty="0" smtClean="0">
                          <a:effectLst/>
                        </a:rPr>
                        <a:t/>
                      </a:r>
                      <a:br>
                        <a:rPr lang="en-AU" sz="1200" dirty="0" smtClean="0">
                          <a:effectLst/>
                        </a:rPr>
                      </a:br>
                      <a:r>
                        <a:rPr lang="en-AU" sz="1200" dirty="0" smtClean="0">
                          <a:effectLst/>
                        </a:rPr>
                        <a:t>full</a:t>
                      </a:r>
                      <a:r>
                        <a:rPr lang="en-AU" sz="1200" dirty="0">
                          <a:effectLst/>
                        </a:rPr>
                        <a:t>, satisfied, overfed</a:t>
                      </a:r>
                      <a:endParaRPr lang="en-US" sz="1050" dirty="0">
                        <a:solidFill>
                          <a:srgbClr val="333333"/>
                        </a:solidFill>
                        <a:effectLst/>
                        <a:latin typeface="Calibri" charset="0"/>
                        <a:ea typeface="Times New Roman" charset="0"/>
                        <a:cs typeface="Times New Roman" charset="0"/>
                      </a:endParaRPr>
                    </a:p>
                  </a:txBody>
                  <a:tcPr marL="68580" marR="68580" marT="0" marB="0"/>
                </a:tc>
              </a:tr>
              <a:tr h="497353">
                <a:tc>
                  <a:txBody>
                    <a:bodyPr/>
                    <a:lstStyle/>
                    <a:p>
                      <a:pPr marL="0" marR="0" algn="ctr">
                        <a:lnSpc>
                          <a:spcPts val="1125"/>
                        </a:lnSpc>
                        <a:spcBef>
                          <a:spcPts val="0"/>
                        </a:spcBef>
                        <a:spcAft>
                          <a:spcPts val="0"/>
                        </a:spcAft>
                      </a:pPr>
                      <a:r>
                        <a:rPr lang="en-AU" sz="700" dirty="0" smtClean="0">
                          <a:effectLst/>
                        </a:rPr>
                        <a:t/>
                      </a:r>
                      <a:br>
                        <a:rPr lang="en-AU" sz="700" dirty="0" smtClean="0">
                          <a:effectLst/>
                        </a:rPr>
                      </a:br>
                      <a:r>
                        <a:rPr lang="en-AU" sz="1200" dirty="0" smtClean="0">
                          <a:effectLst/>
                        </a:rPr>
                        <a:t>Examples</a:t>
                      </a:r>
                      <a:endParaRPr lang="en-US" sz="1050" dirty="0">
                        <a:effectLst/>
                      </a:endParaRPr>
                    </a:p>
                    <a:p>
                      <a:pPr marL="0" marR="0" algn="ctr">
                        <a:lnSpc>
                          <a:spcPts val="1125"/>
                        </a:lnSpc>
                        <a:spcBef>
                          <a:spcPts val="0"/>
                        </a:spcBef>
                        <a:spcAft>
                          <a:spcPts val="0"/>
                        </a:spcAft>
                      </a:pPr>
                      <a:r>
                        <a:rPr lang="en-AU" sz="1200" dirty="0">
                          <a:effectLst/>
                        </a:rPr>
                        <a:t>Can we find clues from the other words or sentences</a:t>
                      </a:r>
                      <a:r>
                        <a:rPr lang="en-AU" sz="1200" dirty="0" smtClean="0">
                          <a:effectLst/>
                        </a:rPr>
                        <a:t>?</a:t>
                      </a:r>
                      <a:br>
                        <a:rPr lang="en-AU" sz="1200" dirty="0" smtClean="0">
                          <a:effectLst/>
                        </a:rPr>
                      </a:br>
                      <a:endParaRPr lang="en-US" sz="1050" dirty="0">
                        <a:solidFill>
                          <a:srgbClr val="333333"/>
                        </a:solidFill>
                        <a:effectLst/>
                        <a:latin typeface="Calibri" charset="0"/>
                        <a:ea typeface="Times New Roman" charset="0"/>
                        <a:cs typeface="Times New Roman" charset="0"/>
                      </a:endParaRPr>
                    </a:p>
                  </a:txBody>
                  <a:tcPr marL="68580" marR="68580" marT="0" marB="0"/>
                </a:tc>
                <a:tc>
                  <a:txBody>
                    <a:bodyPr/>
                    <a:lstStyle/>
                    <a:p>
                      <a:pPr marL="0" marR="0" algn="ctr">
                        <a:lnSpc>
                          <a:spcPts val="1125"/>
                        </a:lnSpc>
                        <a:spcBef>
                          <a:spcPts val="0"/>
                        </a:spcBef>
                        <a:spcAft>
                          <a:spcPts val="0"/>
                        </a:spcAft>
                      </a:pPr>
                      <a:r>
                        <a:rPr lang="en-AU" sz="1200" dirty="0" smtClean="0">
                          <a:effectLst/>
                        </a:rPr>
                        <a:t/>
                      </a:r>
                      <a:br>
                        <a:rPr lang="en-AU" sz="1200" dirty="0" smtClean="0">
                          <a:effectLst/>
                        </a:rPr>
                      </a:br>
                      <a:r>
                        <a:rPr lang="en-AU" sz="1200" dirty="0" smtClean="0">
                          <a:effectLst/>
                        </a:rPr>
                        <a:t>I’ll </a:t>
                      </a:r>
                      <a:r>
                        <a:rPr lang="en-AU" sz="1200" dirty="0">
                          <a:effectLst/>
                        </a:rPr>
                        <a:t>eat the first thing that crosses my bridge!</a:t>
                      </a:r>
                      <a:endParaRPr lang="en-US" sz="1050" dirty="0">
                        <a:solidFill>
                          <a:srgbClr val="333333"/>
                        </a:solidFill>
                        <a:effectLst/>
                        <a:latin typeface="Calibri" charset="0"/>
                        <a:ea typeface="Times New Roman" charset="0"/>
                        <a:cs typeface="Times New Roman" charset="0"/>
                      </a:endParaRPr>
                    </a:p>
                  </a:txBody>
                  <a:tcPr marL="68580" marR="68580" marT="0" marB="0"/>
                </a:tc>
              </a:tr>
            </a:tbl>
          </a:graphicData>
        </a:graphic>
      </p:graphicFrame>
    </p:spTree>
    <p:extLst>
      <p:ext uri="{BB962C8B-B14F-4D97-AF65-F5344CB8AC3E}">
        <p14:creationId xmlns:p14="http://schemas.microsoft.com/office/powerpoint/2010/main" val="18230903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488832" cy="1107996"/>
          </a:xfrm>
          <a:prstGeom prst="rect">
            <a:avLst/>
          </a:prstGeom>
          <a:noFill/>
        </p:spPr>
        <p:txBody>
          <a:bodyPr wrap="square" rtlCol="0">
            <a:spAutoFit/>
          </a:bodyPr>
          <a:lstStyle/>
          <a:p>
            <a:r>
              <a:rPr lang="en-US" b="1" i="1" dirty="0">
                <a:solidFill>
                  <a:srgbClr val="92D050"/>
                </a:solidFill>
              </a:rPr>
              <a:t>Activities</a:t>
            </a:r>
            <a:r>
              <a:rPr lang="en-US" b="1" i="1" dirty="0" smtClean="0">
                <a:solidFill>
                  <a:srgbClr val="92D050"/>
                </a:solidFill>
              </a:rPr>
              <a:t>:</a:t>
            </a:r>
            <a:endParaRPr lang="en-US" b="1" dirty="0">
              <a:solidFill>
                <a:srgbClr val="92D050"/>
              </a:solidFill>
            </a:endParaRPr>
          </a:p>
          <a:p>
            <a:pPr marL="285750" lvl="0" indent="-285750">
              <a:buFont typeface="Arial" charset="0"/>
              <a:buChar char="•"/>
            </a:pPr>
            <a:r>
              <a:rPr lang="en-AU" sz="1600" dirty="0"/>
              <a:t>Use the ‘</a:t>
            </a:r>
            <a:r>
              <a:rPr lang="en-AU" sz="1600" i="1" dirty="0"/>
              <a:t>Missing Words</a:t>
            </a:r>
            <a:r>
              <a:rPr lang="en-AU" sz="1600" dirty="0"/>
              <a:t>’ worksheets for the </a:t>
            </a:r>
            <a:r>
              <a:rPr lang="en-AU" sz="1600" b="1" dirty="0"/>
              <a:t>Storytime</a:t>
            </a:r>
            <a:r>
              <a:rPr lang="en-AU" sz="1600" dirty="0"/>
              <a:t> stories and ‘</a:t>
            </a:r>
            <a:r>
              <a:rPr lang="en-AU" sz="1600" i="1" dirty="0"/>
              <a:t>Which Word?</a:t>
            </a:r>
            <a:r>
              <a:rPr lang="en-AU" sz="1600" dirty="0"/>
              <a:t>’ worksheets for the </a:t>
            </a:r>
            <a:r>
              <a:rPr lang="en-AU" sz="1600" b="1" dirty="0"/>
              <a:t>Timeless Tales</a:t>
            </a:r>
            <a:r>
              <a:rPr lang="en-AU" sz="1600" dirty="0"/>
              <a:t> to provide opportunities for students to practise using context clues to identify an unknown word.</a:t>
            </a:r>
            <a:endParaRPr lang="en-US" sz="1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1807538"/>
            <a:ext cx="3528392" cy="2820327"/>
          </a:xfrm>
          <a:prstGeom prst="rect">
            <a:avLst/>
          </a:prstGeom>
        </p:spPr>
      </p:pic>
    </p:spTree>
    <p:extLst>
      <p:ext uri="{BB962C8B-B14F-4D97-AF65-F5344CB8AC3E}">
        <p14:creationId xmlns:p14="http://schemas.microsoft.com/office/powerpoint/2010/main" val="18232895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76056" y="2931790"/>
            <a:ext cx="3585220" cy="1755594"/>
          </a:xfrm>
          <a:prstGeom prst="rect">
            <a:avLst/>
          </a:prstGeom>
        </p:spPr>
      </p:pic>
      <p:sp>
        <p:nvSpPr>
          <p:cNvPr id="4" name="TextBox 3"/>
          <p:cNvSpPr txBox="1"/>
          <p:nvPr/>
        </p:nvSpPr>
        <p:spPr>
          <a:xfrm>
            <a:off x="899592" y="699542"/>
            <a:ext cx="7560840" cy="3600986"/>
          </a:xfrm>
          <a:prstGeom prst="rect">
            <a:avLst/>
          </a:prstGeom>
          <a:noFill/>
        </p:spPr>
        <p:txBody>
          <a:bodyPr wrap="square" rtlCol="0">
            <a:spAutoFit/>
          </a:bodyPr>
          <a:lstStyle/>
          <a:p>
            <a:r>
              <a:rPr lang="en-GB" b="1" dirty="0">
                <a:solidFill>
                  <a:srgbClr val="92D050"/>
                </a:solidFill>
              </a:rPr>
              <a:t>Curriculum Links for Reading Strategies:</a:t>
            </a:r>
            <a:endParaRPr lang="en-US" dirty="0">
              <a:solidFill>
                <a:srgbClr val="92D050"/>
              </a:solidFill>
            </a:endParaRPr>
          </a:p>
          <a:p>
            <a:r>
              <a:rPr lang="en-GB" dirty="0"/>
              <a:t> </a:t>
            </a:r>
            <a:endParaRPr lang="en-US" dirty="0"/>
          </a:p>
          <a:p>
            <a:r>
              <a:rPr lang="en-GB" sz="1600" dirty="0"/>
              <a:t>The Australian Curriculum: English document states that students </a:t>
            </a:r>
            <a:r>
              <a:rPr lang="en-US" sz="1600" dirty="0"/>
              <a:t>in Foundation </a:t>
            </a:r>
            <a:r>
              <a:rPr lang="en-US" sz="1600" dirty="0" smtClean="0"/>
              <a:t>to</a:t>
            </a:r>
            <a:br>
              <a:rPr lang="en-US" sz="1600" dirty="0" smtClean="0"/>
            </a:br>
            <a:r>
              <a:rPr lang="en-US" sz="1600" dirty="0" smtClean="0"/>
              <a:t>Year </a:t>
            </a:r>
            <a:r>
              <a:rPr lang="en-US" sz="1600" dirty="0"/>
              <a:t>2 will:</a:t>
            </a:r>
          </a:p>
          <a:p>
            <a:r>
              <a:rPr lang="en-US" sz="1600" dirty="0"/>
              <a:t> </a:t>
            </a:r>
          </a:p>
          <a:p>
            <a:pPr marL="285750" lvl="0" indent="-285750">
              <a:buFont typeface="Arial" charset="0"/>
              <a:buChar char="•"/>
            </a:pPr>
            <a:r>
              <a:rPr lang="en-US" sz="1600" i="1" dirty="0"/>
              <a:t>read decodable and predictable texts using phrasing and fluency;</a:t>
            </a:r>
            <a:endParaRPr lang="en-US" sz="1600" dirty="0"/>
          </a:p>
          <a:p>
            <a:pPr marL="285750" lvl="0" indent="-285750">
              <a:buFont typeface="Arial" charset="0"/>
              <a:buChar char="•"/>
            </a:pPr>
            <a:r>
              <a:rPr lang="en-US" sz="1600" i="1" dirty="0"/>
              <a:t>monitor meaning using concepts about print and emerging contextual, semantic, grammatical and phonic knowledge;</a:t>
            </a:r>
            <a:endParaRPr lang="en-US" sz="1600" dirty="0"/>
          </a:p>
          <a:p>
            <a:pPr marL="285750" lvl="0" indent="-285750">
              <a:buFont typeface="Arial" charset="0"/>
              <a:buChar char="•"/>
            </a:pPr>
            <a:r>
              <a:rPr lang="en-US" sz="1600" i="1" dirty="0" smtClean="0"/>
              <a:t>use text processing strategies, for example prediction, monitoring meaning, rereading and self-correcting</a:t>
            </a:r>
            <a:endParaRPr lang="en-US" sz="1600" dirty="0" smtClean="0"/>
          </a:p>
          <a:p>
            <a:r>
              <a:rPr lang="en-GB" sz="1600" dirty="0" smtClean="0"/>
              <a:t>(</a:t>
            </a:r>
            <a:r>
              <a:rPr lang="en-GB" sz="1600" dirty="0"/>
              <a:t>Literacy Strand: </a:t>
            </a:r>
            <a:r>
              <a:rPr lang="en-GB" sz="1600" i="1" dirty="0"/>
              <a:t>Interpreting, Analysing, Evaluating</a:t>
            </a:r>
            <a:r>
              <a:rPr lang="en-GB" sz="1600" dirty="0"/>
              <a:t>)</a:t>
            </a:r>
            <a:endParaRPr lang="en-US" sz="1600" dirty="0"/>
          </a:p>
          <a:p>
            <a:r>
              <a:rPr lang="en-GB" sz="1600" dirty="0"/>
              <a:t> </a:t>
            </a:r>
            <a:endParaRPr lang="en-US" sz="1600" dirty="0"/>
          </a:p>
          <a:p>
            <a:pPr marL="285750" lvl="0" indent="-285750">
              <a:buFont typeface="Arial" charset="0"/>
              <a:buChar char="•"/>
            </a:pPr>
            <a:r>
              <a:rPr lang="en-AU" sz="1600" i="1" dirty="0"/>
              <a:t>read and write high-frequency words </a:t>
            </a:r>
            <a:endParaRPr lang="en-US" sz="1600" dirty="0"/>
          </a:p>
          <a:p>
            <a:r>
              <a:rPr lang="en-GB" sz="1600" dirty="0"/>
              <a:t>(Language Strand: </a:t>
            </a:r>
            <a:r>
              <a:rPr lang="en-GB" sz="1600" i="1" dirty="0"/>
              <a:t>Phonics and Word Knowledge</a:t>
            </a:r>
            <a:r>
              <a:rPr lang="en-GB" sz="1600" dirty="0"/>
              <a:t>)</a:t>
            </a:r>
            <a:endParaRPr lang="en-US" sz="1600" dirty="0"/>
          </a:p>
        </p:txBody>
      </p:sp>
    </p:spTree>
    <p:extLst>
      <p:ext uri="{BB962C8B-B14F-4D97-AF65-F5344CB8AC3E}">
        <p14:creationId xmlns:p14="http://schemas.microsoft.com/office/powerpoint/2010/main" val="12269724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3456384" cy="3354765"/>
          </a:xfrm>
          <a:prstGeom prst="rect">
            <a:avLst/>
          </a:prstGeom>
          <a:noFill/>
        </p:spPr>
        <p:txBody>
          <a:bodyPr wrap="square" rtlCol="0">
            <a:spAutoFit/>
          </a:bodyPr>
          <a:lstStyle/>
          <a:p>
            <a:r>
              <a:rPr lang="en-US" b="1" dirty="0">
                <a:solidFill>
                  <a:srgbClr val="92D050"/>
                </a:solidFill>
              </a:rPr>
              <a:t>Syntactic Clues</a:t>
            </a:r>
            <a:endParaRPr lang="en-US" dirty="0">
              <a:solidFill>
                <a:srgbClr val="92D050"/>
              </a:solidFill>
            </a:endParaRPr>
          </a:p>
          <a:p>
            <a:r>
              <a:rPr lang="en-AU" dirty="0"/>
              <a:t> </a:t>
            </a:r>
            <a:endParaRPr lang="en-US" dirty="0"/>
          </a:p>
          <a:p>
            <a:r>
              <a:rPr lang="en-AU" sz="1600" dirty="0"/>
              <a:t>Using syntactic clues means applying grammatical knowledge to help correctly identify a word. It is quite a high level skill as the reader needs to use the order of the words to correctly predict what the word might be. For example, in the sentence –</a:t>
            </a:r>
            <a:r>
              <a:rPr lang="en-AU" sz="1600" b="1" dirty="0"/>
              <a:t> </a:t>
            </a:r>
            <a:r>
              <a:rPr lang="en-AU" sz="1600" i="1" dirty="0"/>
              <a:t>I like eating  ______</a:t>
            </a:r>
            <a:r>
              <a:rPr lang="en-AU" sz="1600" b="1" dirty="0"/>
              <a:t> </a:t>
            </a:r>
            <a:r>
              <a:rPr lang="en-AU" sz="1600" dirty="0"/>
              <a:t> , the missing word must be a noun (such as </a:t>
            </a:r>
            <a:r>
              <a:rPr lang="en-AU" sz="1600" i="1" dirty="0"/>
              <a:t>bananas</a:t>
            </a:r>
            <a:r>
              <a:rPr lang="en-AU" sz="1600" dirty="0"/>
              <a:t>) as a verb (like </a:t>
            </a:r>
            <a:r>
              <a:rPr lang="en-AU" sz="1600" i="1" dirty="0"/>
              <a:t>bend</a:t>
            </a:r>
            <a:r>
              <a:rPr lang="en-AU" sz="1600" dirty="0"/>
              <a:t>) or an adjective (like </a:t>
            </a:r>
            <a:r>
              <a:rPr lang="en-AU" sz="1600" i="1" dirty="0"/>
              <a:t>brown</a:t>
            </a:r>
            <a:r>
              <a:rPr lang="en-AU" sz="1600" dirty="0"/>
              <a:t>) wouldn’t make sense. </a:t>
            </a:r>
            <a:endParaRPr lang="en-US" sz="1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6" y="1563638"/>
            <a:ext cx="4113024" cy="2376264"/>
          </a:xfrm>
          <a:prstGeom prst="rect">
            <a:avLst/>
          </a:prstGeom>
        </p:spPr>
      </p:pic>
    </p:spTree>
    <p:extLst>
      <p:ext uri="{BB962C8B-B14F-4D97-AF65-F5344CB8AC3E}">
        <p14:creationId xmlns:p14="http://schemas.microsoft.com/office/powerpoint/2010/main" val="3827194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632848" cy="3816429"/>
          </a:xfrm>
          <a:prstGeom prst="rect">
            <a:avLst/>
          </a:prstGeom>
          <a:noFill/>
        </p:spPr>
        <p:txBody>
          <a:bodyPr wrap="square" rtlCol="0">
            <a:spAutoFit/>
          </a:bodyPr>
          <a:lstStyle/>
          <a:p>
            <a:r>
              <a:rPr lang="en-AU" b="1" i="1" dirty="0">
                <a:solidFill>
                  <a:srgbClr val="92D050"/>
                </a:solidFill>
              </a:rPr>
              <a:t>Activities</a:t>
            </a:r>
            <a:r>
              <a:rPr lang="en-AU" b="1" i="1" dirty="0" smtClean="0">
                <a:solidFill>
                  <a:srgbClr val="92D050"/>
                </a:solidFill>
              </a:rPr>
              <a:t>:</a:t>
            </a:r>
            <a:endParaRPr lang="en-US" b="1" dirty="0">
              <a:solidFill>
                <a:srgbClr val="92D050"/>
              </a:solidFill>
            </a:endParaRPr>
          </a:p>
          <a:p>
            <a:pPr marL="285750" lvl="0" indent="-285750">
              <a:buFont typeface="Arial" charset="0"/>
              <a:buChar char="•"/>
            </a:pPr>
            <a:r>
              <a:rPr lang="en-AU" sz="1600" dirty="0"/>
              <a:t>Remove some of the words from sentences in a simple text for students to predict what the word might be according to its grammatical function. For example the </a:t>
            </a:r>
            <a:r>
              <a:rPr lang="en-AU" sz="1600" b="1" dirty="0"/>
              <a:t>Easy Readers</a:t>
            </a:r>
            <a:r>
              <a:rPr lang="en-AU" sz="1600" dirty="0"/>
              <a:t> Consonant Blends story </a:t>
            </a:r>
            <a:r>
              <a:rPr lang="en-AU" sz="1600" i="1" dirty="0"/>
              <a:t>At the Playground</a:t>
            </a:r>
            <a:r>
              <a:rPr lang="en-AU" sz="1600" dirty="0"/>
              <a:t> – At the playground, there’s a big, steep ______(noun); At the playground there’s a ______, _______, slide (adjectives); So I tried to be brave and ________ up for a ride (verb</a:t>
            </a:r>
            <a:r>
              <a:rPr lang="en-AU" sz="1600" dirty="0" smtClean="0"/>
              <a:t>).</a:t>
            </a:r>
            <a:br>
              <a:rPr lang="en-AU" sz="1600" dirty="0" smtClean="0"/>
            </a:br>
            <a:endParaRPr lang="en-US" sz="1600" dirty="0"/>
          </a:p>
          <a:p>
            <a:pPr marL="285750" lvl="0" indent="-285750">
              <a:buFont typeface="Arial" charset="0"/>
              <a:buChar char="•"/>
            </a:pPr>
            <a:r>
              <a:rPr lang="en-AU" sz="1600" dirty="0"/>
              <a:t>View the </a:t>
            </a:r>
            <a:r>
              <a:rPr lang="en-AU" sz="1600" b="1" dirty="0"/>
              <a:t>Specialised English Writing Lessons</a:t>
            </a:r>
            <a:r>
              <a:rPr lang="en-AU" sz="1600" dirty="0"/>
              <a:t> </a:t>
            </a:r>
            <a:r>
              <a:rPr lang="en-AU" sz="1600" i="1" dirty="0"/>
              <a:t>What is a Sentence?</a:t>
            </a:r>
            <a:r>
              <a:rPr lang="en-AU" sz="1600" dirty="0"/>
              <a:t> (Foundation) and </a:t>
            </a:r>
            <a:r>
              <a:rPr lang="en-AU" sz="1600" i="1" dirty="0"/>
              <a:t>What is Grammar? What are Nouns?</a:t>
            </a:r>
            <a:r>
              <a:rPr lang="en-AU" sz="1600" dirty="0"/>
              <a:t> and </a:t>
            </a:r>
            <a:r>
              <a:rPr lang="en-AU" sz="1600" i="1" dirty="0"/>
              <a:t>What are Verbs?</a:t>
            </a:r>
            <a:r>
              <a:rPr lang="en-AU" sz="1600" dirty="0"/>
              <a:t> (Years 1 &amp; 2) to explore the use of appropriate grammar in sentence construction</a:t>
            </a:r>
            <a:r>
              <a:rPr lang="en-AU" sz="1600" dirty="0" smtClean="0"/>
              <a:t>.</a:t>
            </a:r>
            <a:br>
              <a:rPr lang="en-AU" sz="1600" dirty="0" smtClean="0"/>
            </a:br>
            <a:endParaRPr lang="en-US" sz="1600" dirty="0"/>
          </a:p>
          <a:p>
            <a:pPr marL="285750" lvl="0" indent="-285750">
              <a:buFont typeface="Arial" charset="0"/>
              <a:buChar char="•"/>
            </a:pPr>
            <a:r>
              <a:rPr lang="en-AU" sz="1600" dirty="0"/>
              <a:t>Use grammar related </a:t>
            </a:r>
            <a:r>
              <a:rPr lang="en-AU" sz="1600" b="1" dirty="0"/>
              <a:t>Storytime</a:t>
            </a:r>
            <a:r>
              <a:rPr lang="en-AU" sz="1600" dirty="0"/>
              <a:t> worksheets to explore how different types of words are used in a sentence. For example Worksheet #1 for </a:t>
            </a:r>
            <a:r>
              <a:rPr lang="en-AU" sz="1600" i="1" dirty="0"/>
              <a:t>The Three Little Pigs</a:t>
            </a:r>
            <a:r>
              <a:rPr lang="en-AU" sz="1600" dirty="0"/>
              <a:t>, </a:t>
            </a:r>
            <a:r>
              <a:rPr lang="en-AU" sz="1600" i="1" dirty="0"/>
              <a:t>The Three Billy Goats</a:t>
            </a:r>
            <a:r>
              <a:rPr lang="en-AU" sz="1600" dirty="0"/>
              <a:t> </a:t>
            </a:r>
            <a:r>
              <a:rPr lang="en-AU" sz="1600" i="1" dirty="0"/>
              <a:t>Gruff</a:t>
            </a:r>
            <a:r>
              <a:rPr lang="en-AU" sz="1600" dirty="0"/>
              <a:t> , </a:t>
            </a:r>
            <a:r>
              <a:rPr lang="en-AU" sz="1600" i="1" dirty="0"/>
              <a:t>Goldilocks</a:t>
            </a:r>
            <a:r>
              <a:rPr lang="en-AU" sz="1600" dirty="0"/>
              <a:t> and </a:t>
            </a:r>
            <a:r>
              <a:rPr lang="en-AU" sz="1600" i="1" dirty="0"/>
              <a:t>Snow White</a:t>
            </a:r>
            <a:r>
              <a:rPr lang="en-AU" sz="1600" dirty="0"/>
              <a:t> (</a:t>
            </a:r>
            <a:r>
              <a:rPr lang="en-AU" sz="1600" b="1" dirty="0"/>
              <a:t>Timeless Tales</a:t>
            </a:r>
            <a:r>
              <a:rPr lang="en-AU" sz="1600" dirty="0"/>
              <a:t>) all study adjectives and Worksheet #3 for </a:t>
            </a:r>
            <a:r>
              <a:rPr lang="en-AU" sz="1600" i="1" dirty="0"/>
              <a:t>Goldilocks</a:t>
            </a:r>
            <a:r>
              <a:rPr lang="en-AU" sz="1600" dirty="0"/>
              <a:t> and </a:t>
            </a:r>
            <a:r>
              <a:rPr lang="en-AU" sz="1600" i="1" dirty="0"/>
              <a:t>Little Red Riding Hood</a:t>
            </a:r>
            <a:r>
              <a:rPr lang="en-AU" sz="1600" dirty="0"/>
              <a:t> look at nouns and verbs.</a:t>
            </a:r>
            <a:endParaRPr lang="en-US" sz="1600" dirty="0"/>
          </a:p>
        </p:txBody>
      </p:sp>
    </p:spTree>
    <p:extLst>
      <p:ext uri="{BB962C8B-B14F-4D97-AF65-F5344CB8AC3E}">
        <p14:creationId xmlns:p14="http://schemas.microsoft.com/office/powerpoint/2010/main" val="651517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8085" y="555526"/>
            <a:ext cx="4392488" cy="4124206"/>
          </a:xfrm>
          <a:prstGeom prst="rect">
            <a:avLst/>
          </a:prstGeom>
          <a:noFill/>
        </p:spPr>
        <p:txBody>
          <a:bodyPr wrap="square" rtlCol="0">
            <a:spAutoFit/>
          </a:bodyPr>
          <a:lstStyle/>
          <a:p>
            <a:r>
              <a:rPr lang="en-AU" b="1" dirty="0">
                <a:solidFill>
                  <a:srgbClr val="92D050"/>
                </a:solidFill>
              </a:rPr>
              <a:t>Monitoring </a:t>
            </a:r>
            <a:r>
              <a:rPr lang="en-AU" b="1" dirty="0" smtClean="0">
                <a:solidFill>
                  <a:srgbClr val="92D050"/>
                </a:solidFill>
              </a:rPr>
              <a:t>meaning</a:t>
            </a:r>
          </a:p>
          <a:p>
            <a:r>
              <a:rPr lang="en-AU" sz="1600" dirty="0"/>
              <a:t>Monitoring meaning requires a student to check their understanding of a text before, during and after reading. This monitoring can be performed by using some specific reading behaviours such as: </a:t>
            </a:r>
            <a:endParaRPr lang="en-US" sz="1600" dirty="0"/>
          </a:p>
          <a:p>
            <a:r>
              <a:rPr lang="en-AU" sz="1600" dirty="0"/>
              <a:t> </a:t>
            </a:r>
            <a:endParaRPr lang="en-US" sz="1600" dirty="0"/>
          </a:p>
          <a:p>
            <a:pPr marL="285750" lvl="0" indent="-285750">
              <a:buFont typeface="Wingdings" charset="2"/>
              <a:buChar char="ü"/>
            </a:pPr>
            <a:r>
              <a:rPr lang="en-AU" sz="1600" dirty="0"/>
              <a:t>using prior knowledge – drawing on what is already known to better understand a text</a:t>
            </a:r>
            <a:endParaRPr lang="en-US" sz="1600" dirty="0"/>
          </a:p>
          <a:p>
            <a:pPr marL="285750" lvl="0" indent="-285750">
              <a:buFont typeface="Wingdings" charset="2"/>
              <a:buChar char="ü"/>
            </a:pPr>
            <a:r>
              <a:rPr lang="en-AU" sz="1600" dirty="0"/>
              <a:t>self-correcting – going back to correct reading errors </a:t>
            </a:r>
            <a:endParaRPr lang="en-US" sz="1600" dirty="0"/>
          </a:p>
          <a:p>
            <a:pPr marL="285750" lvl="0" indent="-285750">
              <a:buFont typeface="Wingdings" charset="2"/>
              <a:buChar char="ü"/>
            </a:pPr>
            <a:r>
              <a:rPr lang="en-AU" sz="1600" dirty="0"/>
              <a:t>cross-checking – using a combination of phonics knowledge, high frequency word recognition and context clues to understand text</a:t>
            </a:r>
            <a:endParaRPr lang="en-US" sz="1600" dirty="0"/>
          </a:p>
          <a:p>
            <a:pPr marL="285750" lvl="0" indent="-285750">
              <a:buFont typeface="Wingdings" charset="2"/>
              <a:buChar char="ü"/>
            </a:pPr>
            <a:r>
              <a:rPr lang="en-AU" sz="1600" dirty="0"/>
              <a:t>re-reading – scanning back through the text to consolidate meaning </a:t>
            </a:r>
            <a:endParaRPr lang="en-US" sz="1600"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5292080" y="1563638"/>
            <a:ext cx="3194695" cy="2575565"/>
          </a:xfrm>
          <a:prstGeom prst="rect">
            <a:avLst/>
          </a:prstGeom>
        </p:spPr>
      </p:pic>
    </p:spTree>
    <p:extLst>
      <p:ext uri="{BB962C8B-B14F-4D97-AF65-F5344CB8AC3E}">
        <p14:creationId xmlns:p14="http://schemas.microsoft.com/office/powerpoint/2010/main" val="282794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560840" cy="3816429"/>
          </a:xfrm>
          <a:prstGeom prst="rect">
            <a:avLst/>
          </a:prstGeom>
          <a:noFill/>
        </p:spPr>
        <p:txBody>
          <a:bodyPr wrap="square" rtlCol="0">
            <a:spAutoFit/>
          </a:bodyPr>
          <a:lstStyle/>
          <a:p>
            <a:r>
              <a:rPr lang="en-AU" b="1" i="1" dirty="0">
                <a:solidFill>
                  <a:srgbClr val="92D050"/>
                </a:solidFill>
              </a:rPr>
              <a:t>Activities</a:t>
            </a:r>
            <a:r>
              <a:rPr lang="en-AU" b="1" i="1" dirty="0" smtClean="0">
                <a:solidFill>
                  <a:srgbClr val="92D050"/>
                </a:solidFill>
              </a:rPr>
              <a:t>:</a:t>
            </a:r>
            <a:endParaRPr lang="en-US" b="1" dirty="0">
              <a:solidFill>
                <a:srgbClr val="92D050"/>
              </a:solidFill>
            </a:endParaRPr>
          </a:p>
          <a:p>
            <a:pPr marL="285750" lvl="0" indent="-285750">
              <a:buFont typeface="Arial" charset="0"/>
              <a:buChar char="•"/>
            </a:pPr>
            <a:r>
              <a:rPr lang="en-AU" sz="1600" dirty="0"/>
              <a:t>Discuss with students effective reading behaviours by exploring some of the things they can do to help them understand a text:  </a:t>
            </a:r>
            <a:r>
              <a:rPr lang="en-AU" sz="1600" dirty="0" smtClean="0"/>
              <a:t/>
            </a:r>
            <a:br>
              <a:rPr lang="en-AU" sz="1600" dirty="0" smtClean="0"/>
            </a:br>
            <a:r>
              <a:rPr lang="en-US" sz="800" dirty="0"/>
              <a:t/>
            </a:r>
            <a:br>
              <a:rPr lang="en-US" sz="800" dirty="0"/>
            </a:br>
            <a:r>
              <a:rPr lang="en-AU" sz="1600" b="1" i="1" dirty="0" smtClean="0"/>
              <a:t>Before</a:t>
            </a:r>
            <a:r>
              <a:rPr lang="en-AU" sz="1600" dirty="0" smtClean="0"/>
              <a:t> </a:t>
            </a:r>
            <a:r>
              <a:rPr lang="en-AU" sz="1600" dirty="0"/>
              <a:t>reading – Look at the front cover. Ask: What type of text is this? What do I think it will be about? What kinds of words might I find in this </a:t>
            </a:r>
            <a:r>
              <a:rPr lang="en-AU" sz="1600" dirty="0" smtClean="0"/>
              <a:t>book?</a:t>
            </a:r>
            <a:br>
              <a:rPr lang="en-AU" sz="1600" dirty="0" smtClean="0"/>
            </a:br>
            <a:r>
              <a:rPr lang="en-US" sz="800" dirty="0"/>
              <a:t/>
            </a:r>
            <a:br>
              <a:rPr lang="en-US" sz="800" dirty="0"/>
            </a:br>
            <a:r>
              <a:rPr lang="en-AU" sz="1600" b="1" i="1" dirty="0" smtClean="0"/>
              <a:t>During</a:t>
            </a:r>
            <a:r>
              <a:rPr lang="en-AU" sz="1600" i="1" dirty="0" smtClean="0"/>
              <a:t> </a:t>
            </a:r>
            <a:r>
              <a:rPr lang="en-AU" sz="1600" dirty="0"/>
              <a:t>Reading – Read each word carefully. Go back and reread the words if a mistake is made. Try to predict unknown words using the clues around the word, sounding it out or chunking the word. Ask: Does this story make sense? </a:t>
            </a:r>
            <a:r>
              <a:rPr lang="en-AU" sz="1600" dirty="0" smtClean="0"/>
              <a:t/>
            </a:r>
            <a:br>
              <a:rPr lang="en-AU" sz="1600" dirty="0" smtClean="0"/>
            </a:br>
            <a:r>
              <a:rPr lang="en-US" sz="800" dirty="0"/>
              <a:t/>
            </a:r>
            <a:br>
              <a:rPr lang="en-US" sz="800" dirty="0"/>
            </a:br>
            <a:r>
              <a:rPr lang="en-AU" sz="1600" b="1" i="1" dirty="0" smtClean="0"/>
              <a:t>After</a:t>
            </a:r>
            <a:r>
              <a:rPr lang="en-AU" sz="1600" dirty="0" smtClean="0"/>
              <a:t> </a:t>
            </a:r>
            <a:r>
              <a:rPr lang="en-AU" sz="1600" dirty="0"/>
              <a:t>reading: Think about what the story is about. Ask: Do I understand this story? Do I need to find out the meanings of any words I didn’t know</a:t>
            </a:r>
            <a:r>
              <a:rPr lang="en-AU" sz="1600" dirty="0" smtClean="0"/>
              <a:t>?</a:t>
            </a:r>
            <a:br>
              <a:rPr lang="en-AU" sz="1600" dirty="0" smtClean="0"/>
            </a:br>
            <a:endParaRPr lang="en-US" sz="1600" dirty="0"/>
          </a:p>
          <a:p>
            <a:pPr marL="285750" lvl="0" indent="-285750">
              <a:buFont typeface="Arial" charset="0"/>
              <a:buChar char="•"/>
            </a:pPr>
            <a:r>
              <a:rPr lang="en-AU" sz="1600" dirty="0"/>
              <a:t>View the </a:t>
            </a:r>
            <a:r>
              <a:rPr lang="en-AU" sz="1600" b="1" dirty="0"/>
              <a:t>Specialised English Reading Lessons</a:t>
            </a:r>
            <a:r>
              <a:rPr lang="en-AU" sz="1600" dirty="0"/>
              <a:t> </a:t>
            </a:r>
            <a:r>
              <a:rPr lang="en-AU" sz="1600" i="1" dirty="0"/>
              <a:t>Learning to Read</a:t>
            </a:r>
            <a:r>
              <a:rPr lang="en-AU" sz="1600" dirty="0"/>
              <a:t> (Foundation) and </a:t>
            </a:r>
            <a:r>
              <a:rPr lang="en-AU" sz="1600" i="1" dirty="0"/>
              <a:t>Becoming a Better Reader</a:t>
            </a:r>
            <a:r>
              <a:rPr lang="en-AU" sz="1600" dirty="0"/>
              <a:t> (Years 1 &amp; 2) to explore monitoring strategies. </a:t>
            </a:r>
            <a:endParaRPr lang="en-US" sz="1600" dirty="0"/>
          </a:p>
        </p:txBody>
      </p:sp>
    </p:spTree>
    <p:extLst>
      <p:ext uri="{BB962C8B-B14F-4D97-AF65-F5344CB8AC3E}">
        <p14:creationId xmlns:p14="http://schemas.microsoft.com/office/powerpoint/2010/main" val="6986116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3928" y="1059582"/>
            <a:ext cx="4392488" cy="3046988"/>
          </a:xfrm>
          <a:prstGeom prst="rect">
            <a:avLst/>
          </a:prstGeom>
          <a:noFill/>
        </p:spPr>
        <p:txBody>
          <a:bodyPr wrap="square" rtlCol="0">
            <a:spAutoFit/>
          </a:bodyPr>
          <a:lstStyle/>
          <a:p>
            <a:pPr marL="285750" lvl="0" indent="-285750">
              <a:buFont typeface="Arial" charset="0"/>
              <a:buChar char="•"/>
            </a:pPr>
            <a:r>
              <a:rPr lang="en-AU" sz="1600" dirty="0"/>
              <a:t>Students trace around their hand and write a monitoring strategy in each finger shape, for example: </a:t>
            </a:r>
            <a:endParaRPr lang="en-US" sz="1600" dirty="0"/>
          </a:p>
          <a:p>
            <a:r>
              <a:rPr lang="en-AU" sz="1600" dirty="0"/>
              <a:t> </a:t>
            </a:r>
            <a:endParaRPr lang="en-US" sz="1600" dirty="0"/>
          </a:p>
          <a:p>
            <a:pPr marL="342900" lvl="0" indent="-342900">
              <a:buFont typeface="+mj-lt"/>
              <a:buAutoNum type="arabicPeriod"/>
            </a:pPr>
            <a:r>
              <a:rPr lang="en-AU" sz="1600" b="1" dirty="0"/>
              <a:t>Stop</a:t>
            </a:r>
            <a:r>
              <a:rPr lang="en-AU" sz="1600" dirty="0"/>
              <a:t> and reread</a:t>
            </a:r>
            <a:endParaRPr lang="en-US" sz="1600" dirty="0"/>
          </a:p>
          <a:p>
            <a:pPr marL="342900" lvl="0" indent="-342900">
              <a:buFont typeface="+mj-lt"/>
              <a:buAutoNum type="arabicPeriod"/>
            </a:pPr>
            <a:r>
              <a:rPr lang="en-AU" sz="1600" b="1" dirty="0"/>
              <a:t>Go back</a:t>
            </a:r>
            <a:r>
              <a:rPr lang="en-AU" sz="1600" dirty="0"/>
              <a:t> to fix up mistakes</a:t>
            </a:r>
            <a:endParaRPr lang="en-US" sz="1600" dirty="0"/>
          </a:p>
          <a:p>
            <a:pPr marL="342900" lvl="0" indent="-342900">
              <a:buFont typeface="+mj-lt"/>
              <a:buAutoNum type="arabicPeriod"/>
            </a:pPr>
            <a:r>
              <a:rPr lang="en-AU" sz="1600" b="1" dirty="0"/>
              <a:t>Follow</a:t>
            </a:r>
            <a:r>
              <a:rPr lang="en-AU" sz="1600" dirty="0"/>
              <a:t> the words carefully</a:t>
            </a:r>
            <a:endParaRPr lang="en-US" sz="1600" dirty="0"/>
          </a:p>
          <a:p>
            <a:pPr marL="342900" lvl="0" indent="-342900">
              <a:buFont typeface="+mj-lt"/>
              <a:buAutoNum type="arabicPeriod"/>
            </a:pPr>
            <a:r>
              <a:rPr lang="en-AU" sz="1600" b="1" dirty="0"/>
              <a:t>Check</a:t>
            </a:r>
            <a:r>
              <a:rPr lang="en-AU" sz="1600" dirty="0"/>
              <a:t> that it makes sense</a:t>
            </a:r>
            <a:endParaRPr lang="en-US" sz="1600" dirty="0"/>
          </a:p>
          <a:p>
            <a:pPr marL="342900" lvl="0" indent="-342900">
              <a:buFont typeface="+mj-lt"/>
              <a:buAutoNum type="arabicPeriod"/>
            </a:pPr>
            <a:r>
              <a:rPr lang="en-AU" sz="1600" b="1" dirty="0"/>
              <a:t>Use</a:t>
            </a:r>
            <a:r>
              <a:rPr lang="en-AU" sz="1600" dirty="0"/>
              <a:t> what I already know</a:t>
            </a:r>
            <a:endParaRPr lang="en-US" sz="1600" dirty="0"/>
          </a:p>
          <a:p>
            <a:r>
              <a:rPr lang="en-AU" sz="1600" dirty="0"/>
              <a:t> </a:t>
            </a:r>
            <a:endParaRPr lang="en-US" sz="1600" dirty="0"/>
          </a:p>
          <a:p>
            <a:r>
              <a:rPr lang="en-AU" sz="1600" dirty="0"/>
              <a:t>Cut out the hand shape and encourage students to use these behaviours when reading new texts. </a:t>
            </a:r>
            <a:endParaRPr lang="en-US" sz="1600" dirty="0"/>
          </a:p>
        </p:txBody>
      </p:sp>
      <p:pic>
        <p:nvPicPr>
          <p:cNvPr id="3" name="Picture 2" descr="C:\Users\officeworks ballarat\Desktop\child-handprint-black-white-md.png"/>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19622"/>
            <a:ext cx="2387600" cy="2527300"/>
          </a:xfrm>
          <a:prstGeom prst="rect">
            <a:avLst/>
          </a:prstGeom>
          <a:noFill/>
          <a:ln>
            <a:noFill/>
          </a:ln>
        </p:spPr>
      </p:pic>
      <p:sp>
        <p:nvSpPr>
          <p:cNvPr id="2" name="Rectangle 1"/>
          <p:cNvSpPr/>
          <p:nvPr/>
        </p:nvSpPr>
        <p:spPr>
          <a:xfrm>
            <a:off x="827584" y="627534"/>
            <a:ext cx="1125629" cy="369332"/>
          </a:xfrm>
          <a:prstGeom prst="rect">
            <a:avLst/>
          </a:prstGeom>
        </p:spPr>
        <p:txBody>
          <a:bodyPr wrap="none">
            <a:spAutoFit/>
          </a:bodyPr>
          <a:lstStyle/>
          <a:p>
            <a:r>
              <a:rPr lang="en-AU" b="1" i="1">
                <a:solidFill>
                  <a:srgbClr val="92D050"/>
                </a:solidFill>
              </a:rPr>
              <a:t>Activities:</a:t>
            </a:r>
            <a:endParaRPr lang="en-US" b="1" dirty="0">
              <a:solidFill>
                <a:srgbClr val="92D050"/>
              </a:solidFill>
            </a:endParaRPr>
          </a:p>
        </p:txBody>
      </p:sp>
    </p:spTree>
    <p:extLst>
      <p:ext uri="{BB962C8B-B14F-4D97-AF65-F5344CB8AC3E}">
        <p14:creationId xmlns:p14="http://schemas.microsoft.com/office/powerpoint/2010/main" val="12732731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3168352" cy="3416320"/>
          </a:xfrm>
          <a:prstGeom prst="rect">
            <a:avLst/>
          </a:prstGeom>
          <a:noFill/>
        </p:spPr>
        <p:txBody>
          <a:bodyPr wrap="square" rtlCol="0">
            <a:spAutoFit/>
          </a:bodyPr>
          <a:lstStyle/>
          <a:p>
            <a:r>
              <a:rPr lang="en-AU" b="1" dirty="0">
                <a:solidFill>
                  <a:srgbClr val="92D050"/>
                </a:solidFill>
              </a:rPr>
              <a:t>Conclusion</a:t>
            </a:r>
            <a:endParaRPr lang="en-US" dirty="0">
              <a:solidFill>
                <a:srgbClr val="92D050"/>
              </a:solidFill>
            </a:endParaRPr>
          </a:p>
          <a:p>
            <a:r>
              <a:rPr lang="en-AU" dirty="0"/>
              <a:t> </a:t>
            </a:r>
            <a:endParaRPr lang="en-US" dirty="0"/>
          </a:p>
          <a:p>
            <a:r>
              <a:rPr lang="en-AU" dirty="0"/>
              <a:t>Equipping young readers with the tools they require to experience success in reading is an important and rewarding responsibility. Encouraging your students to use the reading strategies in this webinar will assist them to become independent and effective readers.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1347614"/>
            <a:ext cx="3997622" cy="2664296"/>
          </a:xfrm>
          <a:prstGeom prst="rect">
            <a:avLst/>
          </a:prstGeom>
        </p:spPr>
      </p:pic>
    </p:spTree>
    <p:extLst>
      <p:ext uri="{BB962C8B-B14F-4D97-AF65-F5344CB8AC3E}">
        <p14:creationId xmlns:p14="http://schemas.microsoft.com/office/powerpoint/2010/main" val="2273737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003798"/>
            <a:ext cx="8229600" cy="2238897"/>
          </a:xfrm>
        </p:spPr>
        <p:txBody>
          <a:bodyPr>
            <a:normAutofit/>
          </a:bodyPr>
          <a:lstStyle/>
          <a:p>
            <a:pPr marL="0" indent="0" algn="ctr">
              <a:buNone/>
            </a:pPr>
            <a:r>
              <a:rPr lang="en-US" sz="3600" dirty="0"/>
              <a:t>Questions and Answers…</a:t>
            </a:r>
          </a:p>
        </p:txBody>
      </p:sp>
      <p:pic>
        <p:nvPicPr>
          <p:cNvPr id="31748" name="Picture 4" descr="http://thefutureofink.com/wp-content/uploads/2013/09/QA-app-icon-512-300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9678" y="1491630"/>
            <a:ext cx="1345332" cy="1345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4674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2067694"/>
            <a:ext cx="7139136" cy="1944217"/>
          </a:xfrm>
        </p:spPr>
        <p:txBody>
          <a:bodyPr>
            <a:normAutofit/>
          </a:bodyPr>
          <a:lstStyle/>
          <a:p>
            <a:pPr marL="0" indent="0" algn="ctr">
              <a:buNone/>
            </a:pPr>
            <a:r>
              <a:rPr lang="en-US" sz="2800" dirty="0"/>
              <a:t>If you are not a subscriber yet, register for a 30 day free trial of Ziptales at </a:t>
            </a:r>
            <a:r>
              <a:rPr lang="en-US" sz="2800" dirty="0">
                <a:hlinkClick r:id="rId2"/>
              </a:rPr>
              <a:t>www.ziptales.com</a:t>
            </a:r>
            <a:r>
              <a:rPr lang="en-US" sz="2800" dirty="0"/>
              <a:t> </a:t>
            </a:r>
          </a:p>
        </p:txBody>
      </p:sp>
    </p:spTree>
    <p:extLst>
      <p:ext uri="{BB962C8B-B14F-4D97-AF65-F5344CB8AC3E}">
        <p14:creationId xmlns:p14="http://schemas.microsoft.com/office/powerpoint/2010/main" val="42086392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32040" y="2859782"/>
            <a:ext cx="3657228" cy="1790855"/>
          </a:xfrm>
          <a:prstGeom prst="rect">
            <a:avLst/>
          </a:prstGeom>
        </p:spPr>
      </p:pic>
      <p:sp>
        <p:nvSpPr>
          <p:cNvPr id="4" name="TextBox 3"/>
          <p:cNvSpPr txBox="1"/>
          <p:nvPr/>
        </p:nvSpPr>
        <p:spPr>
          <a:xfrm>
            <a:off x="899592" y="699542"/>
            <a:ext cx="7560840" cy="2862322"/>
          </a:xfrm>
          <a:prstGeom prst="rect">
            <a:avLst/>
          </a:prstGeom>
          <a:noFill/>
        </p:spPr>
        <p:txBody>
          <a:bodyPr wrap="square" rtlCol="0">
            <a:spAutoFit/>
          </a:bodyPr>
          <a:lstStyle/>
          <a:p>
            <a:r>
              <a:rPr lang="en-GB" b="1" dirty="0">
                <a:solidFill>
                  <a:srgbClr val="92D050"/>
                </a:solidFill>
              </a:rPr>
              <a:t>Curriculum Links for Reading Strategies:</a:t>
            </a:r>
            <a:endParaRPr lang="en-US" dirty="0">
              <a:solidFill>
                <a:srgbClr val="92D050"/>
              </a:solidFill>
            </a:endParaRPr>
          </a:p>
          <a:p>
            <a:r>
              <a:rPr lang="en-GB" dirty="0"/>
              <a:t> </a:t>
            </a:r>
            <a:endParaRPr lang="en-US" dirty="0"/>
          </a:p>
          <a:p>
            <a:r>
              <a:rPr lang="en-GB" sz="1600" dirty="0"/>
              <a:t>The New Zealand Curriculum document states that students working at Level 1 will:</a:t>
            </a:r>
            <a:endParaRPr lang="en-US" sz="1600" dirty="0"/>
          </a:p>
          <a:p>
            <a:r>
              <a:rPr lang="en-GB" sz="1600" dirty="0"/>
              <a:t> </a:t>
            </a:r>
            <a:endParaRPr lang="en-US" sz="1600" dirty="0"/>
          </a:p>
          <a:p>
            <a:pPr marL="285750" lvl="0" indent="-285750">
              <a:buFont typeface="Arial" charset="0"/>
              <a:buChar char="•"/>
            </a:pPr>
            <a:r>
              <a:rPr lang="en-AU" sz="1600" i="1" dirty="0"/>
              <a:t>use sources of information (meaning, structure, visual and </a:t>
            </a:r>
            <a:r>
              <a:rPr lang="en-AU" sz="1600" i="1" dirty="0" err="1"/>
              <a:t>grapho</a:t>
            </a:r>
            <a:r>
              <a:rPr lang="en-AU" sz="1600" i="1" dirty="0"/>
              <a:t>-phonic information) and prior knowledge to make sense of a range of texts;</a:t>
            </a:r>
            <a:endParaRPr lang="en-US" sz="1600" dirty="0"/>
          </a:p>
          <a:p>
            <a:pPr marL="285750" lvl="0" indent="-285750">
              <a:buFont typeface="Arial" charset="0"/>
              <a:buChar char="•"/>
            </a:pPr>
            <a:r>
              <a:rPr lang="en-AU" sz="1600" i="1" dirty="0"/>
              <a:t>begin to monitor, self-evaluate, and describe progress.</a:t>
            </a:r>
            <a:r>
              <a:rPr lang="en-AU" sz="1600" dirty="0"/>
              <a:t> </a:t>
            </a:r>
            <a:endParaRPr lang="en-US" sz="1600" dirty="0"/>
          </a:p>
          <a:p>
            <a:pPr marL="285750" lvl="0" indent="-285750">
              <a:buFont typeface="Arial" charset="0"/>
              <a:buChar char="•"/>
            </a:pPr>
            <a:r>
              <a:rPr lang="en-AU" sz="1600" i="1" dirty="0"/>
              <a:t>recognise a large bank of high-frequency and some topic-specific words.</a:t>
            </a:r>
            <a:endParaRPr lang="en-US" sz="1600" dirty="0"/>
          </a:p>
          <a:p>
            <a:r>
              <a:rPr lang="en-GB" sz="1600" dirty="0"/>
              <a:t> </a:t>
            </a:r>
            <a:endParaRPr lang="en-US" sz="1600" dirty="0"/>
          </a:p>
          <a:p>
            <a:r>
              <a:rPr lang="en-GB" sz="1600" dirty="0"/>
              <a:t>(Listening, Reading, Viewing:</a:t>
            </a:r>
            <a:r>
              <a:rPr lang="en-GB" sz="1600" i="1" dirty="0"/>
              <a:t> Processes and </a:t>
            </a:r>
            <a:r>
              <a:rPr lang="en-GB" sz="1600" i="1" dirty="0" smtClean="0"/>
              <a:t/>
            </a:r>
            <a:br>
              <a:rPr lang="en-GB" sz="1600" i="1" dirty="0" smtClean="0"/>
            </a:br>
            <a:r>
              <a:rPr lang="en-GB" sz="1600" i="1" dirty="0" smtClean="0"/>
              <a:t>Strategies</a:t>
            </a:r>
            <a:r>
              <a:rPr lang="en-GB" sz="1600" dirty="0" smtClean="0"/>
              <a:t> </a:t>
            </a:r>
            <a:r>
              <a:rPr lang="en-GB" sz="1600" dirty="0"/>
              <a:t>and </a:t>
            </a:r>
            <a:r>
              <a:rPr lang="en-AU" sz="1600" i="1" dirty="0"/>
              <a:t>Language Features</a:t>
            </a:r>
            <a:r>
              <a:rPr lang="en-GB" sz="1600" dirty="0"/>
              <a:t>)</a:t>
            </a:r>
            <a:endParaRPr lang="en-US" sz="1600" dirty="0"/>
          </a:p>
        </p:txBody>
      </p:sp>
    </p:spTree>
    <p:extLst>
      <p:ext uri="{BB962C8B-B14F-4D97-AF65-F5344CB8AC3E}">
        <p14:creationId xmlns:p14="http://schemas.microsoft.com/office/powerpoint/2010/main" val="17714707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483518"/>
            <a:ext cx="4608512" cy="4093428"/>
          </a:xfrm>
          <a:prstGeom prst="rect">
            <a:avLst/>
          </a:prstGeom>
          <a:noFill/>
        </p:spPr>
        <p:txBody>
          <a:bodyPr wrap="square" rtlCol="0">
            <a:spAutoFit/>
          </a:bodyPr>
          <a:lstStyle/>
          <a:p>
            <a:r>
              <a:rPr lang="en-GB" b="1" dirty="0">
                <a:solidFill>
                  <a:srgbClr val="92D050"/>
                </a:solidFill>
              </a:rPr>
              <a:t>Developing Phrasing and Fluency</a:t>
            </a:r>
            <a:endParaRPr lang="en-US" dirty="0">
              <a:solidFill>
                <a:srgbClr val="92D050"/>
              </a:solidFill>
            </a:endParaRPr>
          </a:p>
          <a:p>
            <a:r>
              <a:rPr lang="en-GB" b="1" dirty="0"/>
              <a:t>  </a:t>
            </a:r>
            <a:endParaRPr lang="en-US" dirty="0"/>
          </a:p>
          <a:p>
            <a:r>
              <a:rPr lang="en-AU" sz="1600" dirty="0"/>
              <a:t>Using </a:t>
            </a:r>
            <a:r>
              <a:rPr lang="en-AU" sz="1600" i="1" dirty="0"/>
              <a:t>phrasing</a:t>
            </a:r>
            <a:r>
              <a:rPr lang="en-AU" sz="1600" dirty="0"/>
              <a:t> during reading means drawing on knowledge of text structures and features to read more fluently. Learning to use phrasing includes developing reading behaviours such as pausing at the right places like at a comma or full stop, and using an appropriate pitch – like saying direct speech as the character would say it.</a:t>
            </a:r>
            <a:endParaRPr lang="en-US" sz="1600" dirty="0"/>
          </a:p>
          <a:p>
            <a:r>
              <a:rPr lang="en-GB" sz="1600" dirty="0"/>
              <a:t> </a:t>
            </a:r>
            <a:endParaRPr lang="en-US" sz="1600" dirty="0"/>
          </a:p>
          <a:p>
            <a:r>
              <a:rPr lang="en-GB" sz="1600" dirty="0"/>
              <a:t>Reading </a:t>
            </a:r>
            <a:r>
              <a:rPr lang="en-GB" sz="1600" i="1" dirty="0"/>
              <a:t>fluency</a:t>
            </a:r>
            <a:r>
              <a:rPr lang="en-GB" sz="1600" dirty="0"/>
              <a:t> is essentially developed by giving young readers the opportunity to experience success when reading. </a:t>
            </a:r>
            <a:r>
              <a:rPr lang="en-AU" sz="1600" dirty="0"/>
              <a:t>Effective phrasing and fluency are important strategies as they make reading more enjoyable and meaningful to both the reader and listener. </a:t>
            </a:r>
            <a:endParaRPr lang="en-US" sz="1600"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5508104" y="1563638"/>
            <a:ext cx="2989580" cy="2242185"/>
          </a:xfrm>
          <a:prstGeom prst="rect">
            <a:avLst/>
          </a:prstGeom>
        </p:spPr>
      </p:pic>
    </p:spTree>
    <p:extLst>
      <p:ext uri="{BB962C8B-B14F-4D97-AF65-F5344CB8AC3E}">
        <p14:creationId xmlns:p14="http://schemas.microsoft.com/office/powerpoint/2010/main" val="6359210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4392488" cy="2585323"/>
          </a:xfrm>
          <a:prstGeom prst="rect">
            <a:avLst/>
          </a:prstGeom>
          <a:noFill/>
        </p:spPr>
        <p:txBody>
          <a:bodyPr wrap="square" rtlCol="0">
            <a:spAutoFit/>
          </a:bodyPr>
          <a:lstStyle/>
          <a:p>
            <a:r>
              <a:rPr lang="en-GB" b="1" dirty="0">
                <a:solidFill>
                  <a:srgbClr val="92D050"/>
                </a:solidFill>
              </a:rPr>
              <a:t>Modelled Reading:</a:t>
            </a:r>
            <a:endParaRPr lang="en-US" dirty="0">
              <a:solidFill>
                <a:srgbClr val="92D050"/>
              </a:solidFill>
            </a:endParaRPr>
          </a:p>
          <a:p>
            <a:r>
              <a:rPr lang="en-GB" dirty="0"/>
              <a:t> </a:t>
            </a:r>
            <a:endParaRPr lang="en-US" dirty="0"/>
          </a:p>
          <a:p>
            <a:r>
              <a:rPr lang="en-GB" dirty="0"/>
              <a:t>When students listen to fluent readers, </a:t>
            </a:r>
            <a:endParaRPr lang="en-GB" dirty="0" smtClean="0"/>
          </a:p>
          <a:p>
            <a:r>
              <a:rPr lang="en-GB" dirty="0" smtClean="0"/>
              <a:t>they </a:t>
            </a:r>
            <a:r>
              <a:rPr lang="en-GB" dirty="0"/>
              <a:t>can learn how voice inflection and expression help add meaning to the text</a:t>
            </a:r>
            <a:r>
              <a:rPr lang="en-GB" dirty="0" smtClean="0"/>
              <a:t>.</a:t>
            </a:r>
          </a:p>
          <a:p>
            <a:endParaRPr lang="en-GB" dirty="0"/>
          </a:p>
          <a:p>
            <a:r>
              <a:rPr lang="en-GB" dirty="0" smtClean="0"/>
              <a:t>Try to provide opportunities for your students to hear a range of texts read fluently at every opportunity. </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5328" y="2168033"/>
            <a:ext cx="3048000" cy="2289048"/>
          </a:xfrm>
          <a:prstGeom prst="rect">
            <a:avLst/>
          </a:prstGeom>
        </p:spPr>
      </p:pic>
    </p:spTree>
    <p:extLst>
      <p:ext uri="{BB962C8B-B14F-4D97-AF65-F5344CB8AC3E}">
        <p14:creationId xmlns:p14="http://schemas.microsoft.com/office/powerpoint/2010/main" val="10045825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632848" cy="3816429"/>
          </a:xfrm>
          <a:prstGeom prst="rect">
            <a:avLst/>
          </a:prstGeom>
          <a:noFill/>
        </p:spPr>
        <p:txBody>
          <a:bodyPr wrap="square" rtlCol="0">
            <a:spAutoFit/>
          </a:bodyPr>
          <a:lstStyle/>
          <a:p>
            <a:r>
              <a:rPr lang="en-GB" b="1" i="1" dirty="0">
                <a:solidFill>
                  <a:srgbClr val="92D050"/>
                </a:solidFill>
              </a:rPr>
              <a:t>Activities:</a:t>
            </a:r>
            <a:endParaRPr lang="en-US" b="1" dirty="0">
              <a:solidFill>
                <a:srgbClr val="92D050"/>
              </a:solidFill>
            </a:endParaRPr>
          </a:p>
          <a:p>
            <a:pPr marL="285750" lvl="0" indent="-285750">
              <a:buFont typeface="Arial" charset="0"/>
              <a:buChar char="•"/>
            </a:pPr>
            <a:r>
              <a:rPr lang="en-GB" sz="1600" dirty="0"/>
              <a:t>Use big books or guided reading books. For example, discuss how a </a:t>
            </a:r>
            <a:r>
              <a:rPr lang="en-GB" sz="1600" i="1" dirty="0"/>
              <a:t>comma </a:t>
            </a:r>
            <a:r>
              <a:rPr lang="en-GB" sz="1600" dirty="0"/>
              <a:t>means a short pause, a </a:t>
            </a:r>
            <a:r>
              <a:rPr lang="en-GB" sz="1600" i="1" dirty="0"/>
              <a:t>full stop</a:t>
            </a:r>
            <a:r>
              <a:rPr lang="en-GB" sz="1600" dirty="0"/>
              <a:t> means a longer pause (like taking a breath) and the words inside </a:t>
            </a:r>
            <a:r>
              <a:rPr lang="en-GB" sz="1600" i="1" dirty="0"/>
              <a:t>speech marks</a:t>
            </a:r>
            <a:r>
              <a:rPr lang="en-GB" sz="1600" dirty="0"/>
              <a:t> (or speech bubbles) tell us what a character is saying so we read these words like we think the character might say it</a:t>
            </a:r>
            <a:r>
              <a:rPr lang="en-GB" sz="1600" dirty="0" smtClean="0"/>
              <a:t>.</a:t>
            </a:r>
            <a:br>
              <a:rPr lang="en-GB" sz="1600" dirty="0" smtClean="0"/>
            </a:br>
            <a:endParaRPr lang="en-US" sz="800" dirty="0"/>
          </a:p>
          <a:p>
            <a:pPr marL="285750" lvl="0" indent="-285750">
              <a:buFont typeface="Arial" charset="0"/>
              <a:buChar char="•"/>
            </a:pPr>
            <a:r>
              <a:rPr lang="en-GB" sz="1600" dirty="0"/>
              <a:t>Ask a range of fluent readers, such as willing parents, older students etc. Assign homework tasks to encourage parents or other family members to read aloud at home, prompting them to use different voice pitches for the characters in the story</a:t>
            </a:r>
            <a:r>
              <a:rPr lang="en-GB" sz="1600" dirty="0" smtClean="0"/>
              <a:t>.</a:t>
            </a:r>
            <a:br>
              <a:rPr lang="en-GB" sz="1600" dirty="0" smtClean="0"/>
            </a:br>
            <a:endParaRPr lang="en-US" sz="800" dirty="0"/>
          </a:p>
          <a:p>
            <a:pPr marL="285750" lvl="0" indent="-285750">
              <a:buFont typeface="Arial" charset="0"/>
              <a:buChar char="•"/>
            </a:pPr>
            <a:r>
              <a:rPr lang="en-GB" sz="1600" b="1" dirty="0"/>
              <a:t>Easy Readers, Storytime </a:t>
            </a:r>
            <a:r>
              <a:rPr lang="en-GB" sz="1600" dirty="0"/>
              <a:t>stories and</a:t>
            </a:r>
            <a:r>
              <a:rPr lang="en-GB" sz="1600" b="1" dirty="0"/>
              <a:t> Timeless Tales</a:t>
            </a:r>
            <a:r>
              <a:rPr lang="en-GB" sz="1600" dirty="0"/>
              <a:t> (</a:t>
            </a:r>
            <a:r>
              <a:rPr lang="en-GB" sz="1600" dirty="0" err="1"/>
              <a:t>Ziptales</a:t>
            </a:r>
            <a:r>
              <a:rPr lang="en-GB" sz="1600" dirty="0"/>
              <a:t>): students listen to models of fluent reading and the use of phrasing. </a:t>
            </a:r>
            <a:r>
              <a:rPr lang="en-GB" sz="1600" dirty="0" smtClean="0"/>
              <a:t/>
            </a:r>
            <a:br>
              <a:rPr lang="en-GB" sz="1600" dirty="0" smtClean="0"/>
            </a:br>
            <a:endParaRPr lang="en-US" sz="800" dirty="0"/>
          </a:p>
          <a:p>
            <a:pPr marL="285750" lvl="0" indent="-285750">
              <a:buFont typeface="Arial" charset="0"/>
              <a:buChar char="•"/>
            </a:pPr>
            <a:r>
              <a:rPr lang="en-GB" sz="1600" dirty="0"/>
              <a:t>Orally read a short story using (1) a flat, monotone voice without any pauses; (2) reread it with too much expression; (3) reread the book using appropriate phrasing and expression. </a:t>
            </a:r>
            <a:endParaRPr lang="en-US" sz="1600" dirty="0"/>
          </a:p>
        </p:txBody>
      </p:sp>
    </p:spTree>
    <p:extLst>
      <p:ext uri="{BB962C8B-B14F-4D97-AF65-F5344CB8AC3E}">
        <p14:creationId xmlns:p14="http://schemas.microsoft.com/office/powerpoint/2010/main" val="9059898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3528392" cy="3139321"/>
          </a:xfrm>
          <a:prstGeom prst="rect">
            <a:avLst/>
          </a:prstGeom>
          <a:noFill/>
        </p:spPr>
        <p:txBody>
          <a:bodyPr wrap="square" rtlCol="0">
            <a:spAutoFit/>
          </a:bodyPr>
          <a:lstStyle/>
          <a:p>
            <a:r>
              <a:rPr lang="en-GB" b="1" dirty="0">
                <a:solidFill>
                  <a:srgbClr val="92D050"/>
                </a:solidFill>
              </a:rPr>
              <a:t>Repeated reading:</a:t>
            </a:r>
            <a:endParaRPr lang="en-US" dirty="0">
              <a:solidFill>
                <a:srgbClr val="92D050"/>
              </a:solidFill>
            </a:endParaRPr>
          </a:p>
          <a:p>
            <a:r>
              <a:rPr lang="en-GB" dirty="0"/>
              <a:t> </a:t>
            </a:r>
            <a:endParaRPr lang="en-US" dirty="0"/>
          </a:p>
          <a:p>
            <a:r>
              <a:rPr lang="en-GB" dirty="0"/>
              <a:t>Repeated reading means asking the child to repeatedly read a familiar text over a period of time. </a:t>
            </a:r>
            <a:endParaRPr lang="en-GB" dirty="0" smtClean="0"/>
          </a:p>
          <a:p>
            <a:endParaRPr lang="en-GB" dirty="0"/>
          </a:p>
          <a:p>
            <a:r>
              <a:rPr lang="en-GB" dirty="0" smtClean="0"/>
              <a:t>This aims to improve the child’s phrasing and fluency as they become more familiar with the word recognition and flow of the story or rhyme.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131590"/>
            <a:ext cx="3846890" cy="2931790"/>
          </a:xfrm>
          <a:prstGeom prst="rect">
            <a:avLst/>
          </a:prstGeom>
        </p:spPr>
      </p:pic>
    </p:spTree>
    <p:extLst>
      <p:ext uri="{BB962C8B-B14F-4D97-AF65-F5344CB8AC3E}">
        <p14:creationId xmlns:p14="http://schemas.microsoft.com/office/powerpoint/2010/main" val="5714473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555526"/>
            <a:ext cx="7560840" cy="4062651"/>
          </a:xfrm>
          <a:prstGeom prst="rect">
            <a:avLst/>
          </a:prstGeom>
          <a:noFill/>
        </p:spPr>
        <p:txBody>
          <a:bodyPr wrap="square" rtlCol="0">
            <a:spAutoFit/>
          </a:bodyPr>
          <a:lstStyle/>
          <a:p>
            <a:r>
              <a:rPr lang="en-GB" b="1" i="1" dirty="0">
                <a:solidFill>
                  <a:srgbClr val="92D050"/>
                </a:solidFill>
              </a:rPr>
              <a:t>Activities:</a:t>
            </a:r>
            <a:endParaRPr lang="en-US" b="1" dirty="0">
              <a:solidFill>
                <a:srgbClr val="92D050"/>
              </a:solidFill>
            </a:endParaRPr>
          </a:p>
          <a:p>
            <a:pPr marL="285750" lvl="0" indent="-285750">
              <a:buFont typeface="Arial" charset="0"/>
              <a:buChar char="•"/>
            </a:pPr>
            <a:r>
              <a:rPr lang="en-GB" sz="1500" dirty="0"/>
              <a:t>Provide opportunities for your students to reread the same text. Begin with nursery rhymes and simple rhyming stories such as the ever popular </a:t>
            </a:r>
            <a:r>
              <a:rPr lang="en-GB" sz="1500" i="1" dirty="0"/>
              <a:t>Hop on Pop (Dr Seuss) </a:t>
            </a:r>
            <a:r>
              <a:rPr lang="en-GB" sz="1500" dirty="0"/>
              <a:t>or</a:t>
            </a:r>
            <a:r>
              <a:rPr lang="en-GB" sz="1500" i="1" dirty="0"/>
              <a:t> Where is the Green Sheep? (Mem Fox).</a:t>
            </a:r>
            <a:endParaRPr lang="en-US" sz="1500" dirty="0"/>
          </a:p>
          <a:p>
            <a:pPr marL="285750" lvl="0" indent="-285750">
              <a:buFont typeface="Arial" charset="0"/>
              <a:buChar char="•"/>
            </a:pPr>
            <a:r>
              <a:rPr lang="en-GB" sz="1500" b="1" dirty="0"/>
              <a:t>Easy Readers:</a:t>
            </a:r>
            <a:r>
              <a:rPr lang="en-GB" sz="1500" dirty="0"/>
              <a:t> After they hear the story, they can practise repeatedly reading a chosen story with the voiceover turned off and use the highlighted text function to assist with phrasing and fluency.</a:t>
            </a:r>
            <a:endParaRPr lang="en-US" sz="1500" dirty="0"/>
          </a:p>
          <a:p>
            <a:pPr marL="285750" lvl="0" indent="-285750">
              <a:buFont typeface="Arial" charset="0"/>
              <a:buChar char="•"/>
            </a:pPr>
            <a:r>
              <a:rPr lang="en-GB" sz="1500" dirty="0"/>
              <a:t>Incorporate repeated reading into guided reading lessons using a simple retold version of a text. For example, view the story of </a:t>
            </a:r>
            <a:r>
              <a:rPr lang="en-GB" sz="1500" i="1" dirty="0"/>
              <a:t>Goldilocks and the Three Bears</a:t>
            </a:r>
            <a:r>
              <a:rPr lang="en-GB" sz="1500" dirty="0"/>
              <a:t> in </a:t>
            </a:r>
            <a:r>
              <a:rPr lang="en-GB" sz="1500" b="1" dirty="0"/>
              <a:t>Storytime</a:t>
            </a:r>
            <a:r>
              <a:rPr lang="en-GB" sz="1500" dirty="0"/>
              <a:t>, then give students a copy of the retold version from the downloadable worksheet for the </a:t>
            </a:r>
            <a:r>
              <a:rPr lang="en-GB" sz="1500" b="1" dirty="0"/>
              <a:t>Specialised English Reading Lesson</a:t>
            </a:r>
            <a:r>
              <a:rPr lang="en-GB" sz="1500" dirty="0"/>
              <a:t> (Foundation) module</a:t>
            </a:r>
            <a:r>
              <a:rPr lang="en-GB" sz="1500" i="1" dirty="0"/>
              <a:t> Learning to Read</a:t>
            </a:r>
            <a:r>
              <a:rPr lang="en-GB" sz="1500" dirty="0"/>
              <a:t>. Reread this simple text each day for four or five days and follow up by completing the worksheets supplied for this story via the </a:t>
            </a:r>
            <a:r>
              <a:rPr lang="en-GB" sz="1500" i="1" dirty="0"/>
              <a:t>Worksheets</a:t>
            </a:r>
            <a:r>
              <a:rPr lang="en-GB" sz="1500" dirty="0"/>
              <a:t> link. </a:t>
            </a:r>
            <a:endParaRPr lang="en-US" sz="1500" dirty="0"/>
          </a:p>
          <a:p>
            <a:pPr marL="285750" lvl="0" indent="-285750">
              <a:buFont typeface="Arial" charset="0"/>
              <a:buChar char="•"/>
            </a:pPr>
            <a:r>
              <a:rPr lang="en-GB" sz="1500" dirty="0"/>
              <a:t>You could also use the actual </a:t>
            </a:r>
            <a:r>
              <a:rPr lang="en-GB" sz="1500" b="1" dirty="0"/>
              <a:t>Storytime</a:t>
            </a:r>
            <a:r>
              <a:rPr lang="en-GB" sz="1500" dirty="0"/>
              <a:t> and </a:t>
            </a:r>
            <a:r>
              <a:rPr lang="en-GB" sz="1500" b="1" dirty="0"/>
              <a:t>Timeless Tales</a:t>
            </a:r>
            <a:r>
              <a:rPr lang="en-GB" sz="1500" dirty="0"/>
              <a:t> scripts located via the </a:t>
            </a:r>
            <a:r>
              <a:rPr lang="en-GB" sz="1500" b="1" dirty="0"/>
              <a:t>Staff Room</a:t>
            </a:r>
            <a:r>
              <a:rPr lang="en-GB" sz="1500" dirty="0"/>
              <a:t> link </a:t>
            </a:r>
            <a:r>
              <a:rPr lang="en-GB" sz="1500" i="1" dirty="0"/>
              <a:t>or</a:t>
            </a:r>
            <a:r>
              <a:rPr lang="en-GB" sz="1500" dirty="0"/>
              <a:t> the sequencing activities from Worksheet #2 for the </a:t>
            </a:r>
            <a:r>
              <a:rPr lang="en-GB" sz="1500" i="1" dirty="0"/>
              <a:t>Wendy</a:t>
            </a:r>
            <a:r>
              <a:rPr lang="en-GB" sz="1500" dirty="0"/>
              <a:t> stories and </a:t>
            </a:r>
            <a:r>
              <a:rPr lang="en-GB" sz="1500" i="1" dirty="0"/>
              <a:t>Little Red Riding Hood</a:t>
            </a:r>
            <a:r>
              <a:rPr lang="en-GB" sz="1500" dirty="0"/>
              <a:t> fairy tale in </a:t>
            </a:r>
            <a:r>
              <a:rPr lang="en-GB" sz="1500" b="1" dirty="0"/>
              <a:t>Storytime</a:t>
            </a:r>
            <a:r>
              <a:rPr lang="en-GB" sz="1500" dirty="0"/>
              <a:t> and each of the </a:t>
            </a:r>
            <a:r>
              <a:rPr lang="en-GB" sz="1500" b="1" dirty="0"/>
              <a:t>Timeless Tales</a:t>
            </a:r>
            <a:r>
              <a:rPr lang="en-GB" sz="1500" dirty="0"/>
              <a:t> to use for repeated reading activities. </a:t>
            </a:r>
            <a:endParaRPr lang="en-US" sz="1500" dirty="0"/>
          </a:p>
        </p:txBody>
      </p:sp>
    </p:spTree>
    <p:extLst>
      <p:ext uri="{BB962C8B-B14F-4D97-AF65-F5344CB8AC3E}">
        <p14:creationId xmlns:p14="http://schemas.microsoft.com/office/powerpoint/2010/main" val="8194847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18739</TotalTime>
  <Words>1624</Words>
  <Application>Microsoft Macintosh PowerPoint</Application>
  <PresentationFormat>On-screen Show (16:9)</PresentationFormat>
  <Paragraphs>237</Paragraphs>
  <Slides>37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Bradley Hand ITC</vt:lpstr>
      <vt:lpstr>Calibri</vt:lpstr>
      <vt:lpstr>Comic Sans MS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Steve Auchettl</cp:lastModifiedBy>
  <cp:revision>252</cp:revision>
  <cp:lastPrinted>2016-02-11T00:14:24Z</cp:lastPrinted>
  <dcterms:created xsi:type="dcterms:W3CDTF">2014-03-02T23:10:02Z</dcterms:created>
  <dcterms:modified xsi:type="dcterms:W3CDTF">2016-06-09T10:27:24Z</dcterms:modified>
</cp:coreProperties>
</file>