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7" r:id="rId2"/>
    <p:sldId id="280" r:id="rId3"/>
    <p:sldId id="281" r:id="rId4"/>
    <p:sldId id="332" r:id="rId5"/>
    <p:sldId id="308" r:id="rId6"/>
    <p:sldId id="309" r:id="rId7"/>
    <p:sldId id="333"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07"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18" autoAdjust="0"/>
    <p:restoredTop sz="94971" autoAdjust="0"/>
  </p:normalViewPr>
  <p:slideViewPr>
    <p:cSldViewPr>
      <p:cViewPr varScale="1">
        <p:scale>
          <a:sx n="115" d="100"/>
          <a:sy n="115" d="100"/>
        </p:scale>
        <p:origin x="540" y="108"/>
      </p:cViewPr>
      <p:guideLst>
        <p:guide orient="horz" pos="1620"/>
        <p:guide pos="2880"/>
      </p:guideLst>
    </p:cSldViewPr>
  </p:slideViewPr>
  <p:outlineViewPr>
    <p:cViewPr>
      <p:scale>
        <a:sx n="33" d="100"/>
        <a:sy n="33" d="100"/>
      </p:scale>
      <p:origin x="0" y="13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104DE7-15B4-6144-AD59-780D931E7DAC}" type="datetimeFigureOut">
              <a:rPr lang="en-US" smtClean="0"/>
              <a:t>10-Mar-15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391498-726C-AD42-95A7-2A48B0AECB19}" type="slidenum">
              <a:rPr lang="en-US" smtClean="0"/>
              <a:t>‹#›</a:t>
            </a:fld>
            <a:endParaRPr lang="en-US"/>
          </a:p>
        </p:txBody>
      </p:sp>
    </p:spTree>
    <p:extLst>
      <p:ext uri="{BB962C8B-B14F-4D97-AF65-F5344CB8AC3E}">
        <p14:creationId xmlns:p14="http://schemas.microsoft.com/office/powerpoint/2010/main" val="22676385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10/03/2015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3813342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10/03/2015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2198299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10/03/2015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823620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t>10/03/2015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28576105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EB3BDD-0532-4205-949E-EF1160D84AB5}" type="datetimeFigureOut">
              <a:rPr lang="en-AU" smtClean="0"/>
              <a:t>10/03/2015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421540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1EB3BDD-0532-4205-949E-EF1160D84AB5}" type="datetimeFigureOut">
              <a:rPr lang="en-AU" smtClean="0"/>
              <a:t>10/03/2015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15112856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1EB3BDD-0532-4205-949E-EF1160D84AB5}" type="datetimeFigureOut">
              <a:rPr lang="en-AU" smtClean="0"/>
              <a:t>10/03/2015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8055858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1EB3BDD-0532-4205-949E-EF1160D84AB5}" type="datetimeFigureOut">
              <a:rPr lang="en-AU" smtClean="0"/>
              <a:t>10/03/2015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3659459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B3BDD-0532-4205-949E-EF1160D84AB5}" type="datetimeFigureOut">
              <a:rPr lang="en-AU" smtClean="0"/>
              <a:t>10/03/2015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19596288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B3BDD-0532-4205-949E-EF1160D84AB5}" type="datetimeFigureOut">
              <a:rPr lang="en-AU" smtClean="0"/>
              <a:t>10/03/2015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30157932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B3BDD-0532-4205-949E-EF1160D84AB5}" type="datetimeFigureOut">
              <a:rPr lang="en-AU" smtClean="0"/>
              <a:t>10/03/2015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t>‹#›</a:t>
            </a:fld>
            <a:endParaRPr lang="en-AU"/>
          </a:p>
        </p:txBody>
      </p:sp>
    </p:spTree>
    <p:extLst>
      <p:ext uri="{BB962C8B-B14F-4D97-AF65-F5344CB8AC3E}">
        <p14:creationId xmlns:p14="http://schemas.microsoft.com/office/powerpoint/2010/main" val="2074183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EB3BDD-0532-4205-949E-EF1160D84AB5}" type="datetimeFigureOut">
              <a:rPr lang="en-AU" smtClean="0"/>
              <a:t>10/03/2015</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14655BF-7B36-48AD-8557-F7CA9FB301B8}" type="slidenum">
              <a:rPr lang="en-AU" smtClean="0"/>
              <a:t>‹#›</a:t>
            </a:fld>
            <a:endParaRPr lang="en-AU"/>
          </a:p>
        </p:txBody>
      </p:sp>
    </p:spTree>
    <p:extLst>
      <p:ext uri="{BB962C8B-B14F-4D97-AF65-F5344CB8AC3E}">
        <p14:creationId xmlns:p14="http://schemas.microsoft.com/office/powerpoint/2010/main" val="738108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15616" y="3147814"/>
            <a:ext cx="6912768" cy="1015663"/>
          </a:xfrm>
          <a:prstGeom prst="rect">
            <a:avLst/>
          </a:prstGeom>
          <a:noFill/>
        </p:spPr>
        <p:txBody>
          <a:bodyPr wrap="square" rtlCol="0">
            <a:spAutoFit/>
          </a:bodyPr>
          <a:lstStyle/>
          <a:p>
            <a:pPr algn="ctr"/>
            <a:r>
              <a:rPr lang="en-AU" sz="4000" dirty="0"/>
              <a:t>Teaching Persuasive </a:t>
            </a:r>
            <a:r>
              <a:rPr lang="en-AU" sz="4000" dirty="0" smtClean="0"/>
              <a:t>Writing</a:t>
            </a:r>
            <a:endParaRPr lang="en-AU" sz="4000" dirty="0"/>
          </a:p>
          <a:p>
            <a:pPr algn="ctr"/>
            <a:r>
              <a:rPr lang="en-AU" sz="2000" dirty="0" smtClean="0"/>
              <a:t>Webinar by Ziptales.com</a:t>
            </a:r>
            <a:endParaRPr lang="en-US" sz="2000" dirty="0"/>
          </a:p>
        </p:txBody>
      </p:sp>
      <p:pic>
        <p:nvPicPr>
          <p:cNvPr id="1026" name="Picture 2" descr="http://1.bp.blogspot.com/-qDsjWay5goI/UIneMQQQSjI/AAAAAAAADv8/FEln0QOEpLI/s1600/Slid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843558"/>
            <a:ext cx="2880320" cy="216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9303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658306"/>
            <a:ext cx="7416824" cy="3785652"/>
          </a:xfrm>
          <a:prstGeom prst="rect">
            <a:avLst/>
          </a:prstGeom>
          <a:noFill/>
        </p:spPr>
        <p:txBody>
          <a:bodyPr wrap="square" rtlCol="0">
            <a:spAutoFit/>
          </a:bodyPr>
          <a:lstStyle/>
          <a:p>
            <a:r>
              <a:rPr lang="en-US" sz="1600" dirty="0" smtClean="0"/>
              <a:t> </a:t>
            </a:r>
            <a:endParaRPr lang="en-AU" sz="1600" dirty="0" smtClean="0"/>
          </a:p>
          <a:p>
            <a:r>
              <a:rPr lang="en-US" sz="1600" dirty="0" smtClean="0"/>
              <a:t>The </a:t>
            </a:r>
            <a:r>
              <a:rPr lang="en-US" sz="1600" dirty="0"/>
              <a:t>contention should be a “call to action” - something </a:t>
            </a:r>
            <a:r>
              <a:rPr lang="en-US" sz="1600" b="1" dirty="0"/>
              <a:t>people should do</a:t>
            </a:r>
            <a:r>
              <a:rPr lang="en-US" sz="1600" dirty="0"/>
              <a:t> about the problem or issue.</a:t>
            </a:r>
            <a:endParaRPr lang="en-AU" sz="1600" dirty="0"/>
          </a:p>
          <a:p>
            <a:r>
              <a:rPr lang="en-US" sz="1600" dirty="0"/>
              <a:t> </a:t>
            </a:r>
            <a:endParaRPr lang="en-AU" sz="1600" dirty="0"/>
          </a:p>
          <a:p>
            <a:pPr lvl="0"/>
            <a:r>
              <a:rPr lang="en-US" sz="1600" b="1" dirty="0"/>
              <a:t>Children should do more homework.</a:t>
            </a:r>
            <a:endParaRPr lang="en-AU" sz="1600" b="1" dirty="0"/>
          </a:p>
          <a:p>
            <a:r>
              <a:rPr lang="en-US" sz="1600" dirty="0"/>
              <a:t>  </a:t>
            </a:r>
            <a:endParaRPr lang="en-AU" sz="1600" dirty="0"/>
          </a:p>
          <a:p>
            <a:r>
              <a:rPr lang="en-US" sz="1600" dirty="0"/>
              <a:t>This statement proposes that the audience </a:t>
            </a:r>
            <a:endParaRPr lang="en-US" sz="1600" dirty="0" smtClean="0"/>
          </a:p>
          <a:p>
            <a:r>
              <a:rPr lang="en-US" sz="1600" b="1" dirty="0" smtClean="0"/>
              <a:t>do </a:t>
            </a:r>
            <a:r>
              <a:rPr lang="en-US" sz="1600" b="1" dirty="0"/>
              <a:t>something</a:t>
            </a:r>
            <a:r>
              <a:rPr lang="en-US" sz="1600" dirty="0"/>
              <a:t>.  </a:t>
            </a:r>
            <a:endParaRPr lang="en-AU" sz="1600" dirty="0"/>
          </a:p>
          <a:p>
            <a:r>
              <a:rPr lang="en-US" sz="1600" dirty="0"/>
              <a:t> </a:t>
            </a:r>
            <a:endParaRPr lang="en-AU" sz="1600" dirty="0"/>
          </a:p>
          <a:p>
            <a:r>
              <a:rPr lang="en-US" sz="1600" dirty="0"/>
              <a:t>The contention must be strong and clear. Children need to be taught to avoid statements that are unclear or have no call to action, like:</a:t>
            </a:r>
            <a:endParaRPr lang="en-AU" sz="1600" dirty="0"/>
          </a:p>
          <a:p>
            <a:r>
              <a:rPr lang="en-US" sz="1600" dirty="0"/>
              <a:t> </a:t>
            </a:r>
            <a:endParaRPr lang="en-AU" sz="1600" dirty="0"/>
          </a:p>
          <a:p>
            <a:r>
              <a:rPr lang="en-US" sz="1600" i="1" dirty="0"/>
              <a:t>The environment is a mess. </a:t>
            </a:r>
            <a:r>
              <a:rPr lang="en-US" sz="1600" b="1" dirty="0"/>
              <a:t>A statement, not a contention!</a:t>
            </a:r>
            <a:r>
              <a:rPr lang="en-US" sz="1600" i="1" dirty="0"/>
              <a:t/>
            </a:r>
            <a:br>
              <a:rPr lang="en-US" sz="1600" i="1" dirty="0"/>
            </a:br>
            <a:r>
              <a:rPr lang="en-US" sz="1600" i="1" dirty="0"/>
              <a:t>Bullying is common and not very nice. </a:t>
            </a:r>
            <a:r>
              <a:rPr lang="en-US" sz="1600" b="1" dirty="0"/>
              <a:t>A statement, no call to action!</a:t>
            </a:r>
            <a:r>
              <a:rPr lang="en-US" sz="1600" i="1" dirty="0"/>
              <a:t/>
            </a:r>
            <a:br>
              <a:rPr lang="en-US" sz="1600" i="1" dirty="0"/>
            </a:br>
            <a:r>
              <a:rPr lang="en-US" sz="1600" i="1" dirty="0"/>
              <a:t>I don’t like fast food. </a:t>
            </a:r>
            <a:r>
              <a:rPr lang="en-US" sz="1600" b="1" dirty="0"/>
              <a:t>A statement, not arguing any action!</a:t>
            </a:r>
            <a:endParaRPr lang="en-AU" sz="1600" dirty="0"/>
          </a:p>
        </p:txBody>
      </p:sp>
      <p:sp>
        <p:nvSpPr>
          <p:cNvPr id="2" name="Rectangle 1"/>
          <p:cNvSpPr/>
          <p:nvPr/>
        </p:nvSpPr>
        <p:spPr>
          <a:xfrm>
            <a:off x="3142976" y="483518"/>
            <a:ext cx="2499659" cy="400110"/>
          </a:xfrm>
          <a:prstGeom prst="rect">
            <a:avLst/>
          </a:prstGeom>
        </p:spPr>
        <p:txBody>
          <a:bodyPr wrap="none">
            <a:spAutoFit/>
          </a:bodyPr>
          <a:lstStyle/>
          <a:p>
            <a:r>
              <a:rPr lang="en-US" sz="2000" b="1" i="1" dirty="0"/>
              <a:t>What is a contention?</a:t>
            </a:r>
            <a:endParaRPr lang="en-AU" sz="2000" i="1" dirty="0"/>
          </a:p>
        </p:txBody>
      </p:sp>
      <p:pic>
        <p:nvPicPr>
          <p:cNvPr id="5122" name="Picture 2" descr="http://ak6.picdn.net/shutterstock/videos/2247277/preview/stock-footage-serious-siblings-doing-their-homework-in-the-kitch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332453"/>
            <a:ext cx="2395558" cy="13415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06013" y="2644338"/>
            <a:ext cx="1157689" cy="215444"/>
          </a:xfrm>
          <a:prstGeom prst="rect">
            <a:avLst/>
          </a:prstGeom>
        </p:spPr>
        <p:txBody>
          <a:bodyPr wrap="none">
            <a:spAutoFit/>
          </a:bodyPr>
          <a:lstStyle/>
          <a:p>
            <a:r>
              <a:rPr lang="en-AU" sz="800" dirty="0"/>
              <a:t>www.shutterstock.com</a:t>
            </a:r>
          </a:p>
        </p:txBody>
      </p:sp>
    </p:spTree>
    <p:extLst>
      <p:ext uri="{BB962C8B-B14F-4D97-AF65-F5344CB8AC3E}">
        <p14:creationId xmlns:p14="http://schemas.microsoft.com/office/powerpoint/2010/main" val="37450870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mxfactorial.com/wp-content/uploads/2010/07/cause-effect1.png"/>
          <p:cNvPicPr>
            <a:picLocks noChangeAspect="1" noChangeArrowheads="1"/>
          </p:cNvPicPr>
          <p:nvPr/>
        </p:nvPicPr>
        <p:blipFill rotWithShape="1">
          <a:blip r:embed="rId2">
            <a:extLst>
              <a:ext uri="{28A0092B-C50C-407E-A947-70E740481C1C}">
                <a14:useLocalDpi xmlns:a14="http://schemas.microsoft.com/office/drawing/2010/main" val="0"/>
              </a:ext>
            </a:extLst>
          </a:blip>
          <a:srcRect t="8989"/>
          <a:stretch/>
        </p:blipFill>
        <p:spPr bwMode="auto">
          <a:xfrm>
            <a:off x="4783643" y="676140"/>
            <a:ext cx="3033097" cy="22117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9320" y="849204"/>
            <a:ext cx="4584768" cy="1815882"/>
          </a:xfrm>
          <a:prstGeom prst="rect">
            <a:avLst/>
          </a:prstGeom>
          <a:noFill/>
        </p:spPr>
        <p:txBody>
          <a:bodyPr wrap="square" rtlCol="0">
            <a:spAutoFit/>
          </a:bodyPr>
          <a:lstStyle/>
          <a:p>
            <a:r>
              <a:rPr lang="en-US" sz="1600" dirty="0"/>
              <a:t> </a:t>
            </a:r>
            <a:endParaRPr lang="en-AU" sz="1600" dirty="0"/>
          </a:p>
          <a:p>
            <a:r>
              <a:rPr lang="en-US" sz="1600" dirty="0"/>
              <a:t>It is useful to explain cause and effect. </a:t>
            </a:r>
            <a:endParaRPr lang="en-AU" sz="1600" dirty="0"/>
          </a:p>
          <a:p>
            <a:r>
              <a:rPr lang="en-US" sz="1600" dirty="0"/>
              <a:t> </a:t>
            </a:r>
            <a:endParaRPr lang="en-AU" sz="1600" dirty="0"/>
          </a:p>
          <a:p>
            <a:r>
              <a:rPr lang="en-US" sz="1600" b="1" i="1" dirty="0"/>
              <a:t>	</a:t>
            </a:r>
            <a:r>
              <a:rPr lang="en-US" sz="1600" b="1" i="1" dirty="0" smtClean="0"/>
              <a:t>Lightning </a:t>
            </a:r>
            <a:r>
              <a:rPr lang="en-US" sz="1600" b="1" i="1" dirty="0"/>
              <a:t>- thunder</a:t>
            </a:r>
            <a:endParaRPr lang="en-AU" sz="1600" dirty="0"/>
          </a:p>
          <a:p>
            <a:r>
              <a:rPr lang="en-US" sz="1600" b="1" i="1" dirty="0"/>
              <a:t>	Speeding - accidents</a:t>
            </a:r>
            <a:endParaRPr lang="en-AU" sz="1600" dirty="0"/>
          </a:p>
          <a:p>
            <a:r>
              <a:rPr lang="en-US" sz="1600" b="1" i="1" dirty="0"/>
              <a:t>	Bullying - unhappiness</a:t>
            </a:r>
            <a:endParaRPr lang="en-AU" sz="1600" dirty="0"/>
          </a:p>
          <a:p>
            <a:r>
              <a:rPr lang="en-US" sz="1600" dirty="0"/>
              <a:t> </a:t>
            </a:r>
            <a:endParaRPr lang="en-AU" sz="1600" dirty="0"/>
          </a:p>
        </p:txBody>
      </p:sp>
      <p:sp>
        <p:nvSpPr>
          <p:cNvPr id="2" name="Rectangle 1"/>
          <p:cNvSpPr/>
          <p:nvPr/>
        </p:nvSpPr>
        <p:spPr>
          <a:xfrm>
            <a:off x="796290" y="550821"/>
            <a:ext cx="2182008" cy="400110"/>
          </a:xfrm>
          <a:prstGeom prst="rect">
            <a:avLst/>
          </a:prstGeom>
        </p:spPr>
        <p:txBody>
          <a:bodyPr wrap="none">
            <a:spAutoFit/>
          </a:bodyPr>
          <a:lstStyle/>
          <a:p>
            <a:r>
              <a:rPr lang="en-US" sz="2000" b="1" i="1" dirty="0"/>
              <a:t>What are reasons?</a:t>
            </a:r>
            <a:endParaRPr lang="en-AU" sz="2000" dirty="0"/>
          </a:p>
        </p:txBody>
      </p:sp>
      <p:pic>
        <p:nvPicPr>
          <p:cNvPr id="7172" name="Picture 4" descr="https://encrypted-tbn1.gstatic.com/images?q=tbn:ANd9GcQdgBlGaEINbzH4JTDDLF607OfgPAFLXl4mdwwwnjoY8yOdh3E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298" y="3219822"/>
            <a:ext cx="1326637" cy="104344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after-car-accidents.com/images/car-accident-claim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2832991"/>
            <a:ext cx="2243788" cy="1495054"/>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5940152" y="3580518"/>
            <a:ext cx="360040" cy="287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6790077" y="4328045"/>
            <a:ext cx="1425390" cy="215444"/>
          </a:xfrm>
          <a:prstGeom prst="rect">
            <a:avLst/>
          </a:prstGeom>
        </p:spPr>
        <p:txBody>
          <a:bodyPr wrap="none">
            <a:spAutoFit/>
          </a:bodyPr>
          <a:lstStyle/>
          <a:p>
            <a:r>
              <a:rPr lang="en-AU" sz="800" dirty="0"/>
              <a:t>www.after-car-accidents.com</a:t>
            </a:r>
          </a:p>
        </p:txBody>
      </p:sp>
      <p:pic>
        <p:nvPicPr>
          <p:cNvPr id="7176" name="Picture 8" descr="http://images.iop.org/objects/phw/news/13/7/5/clou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5778" y="2659260"/>
            <a:ext cx="2205926" cy="118017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balancingval.com/wp-content/uploads/2011/03/thund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7744" y="3006757"/>
            <a:ext cx="1761005" cy="1321288"/>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rot="621009">
            <a:off x="1833968" y="3695264"/>
            <a:ext cx="360040" cy="287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2211024" y="4328045"/>
            <a:ext cx="912429" cy="215444"/>
          </a:xfrm>
          <a:prstGeom prst="rect">
            <a:avLst/>
          </a:prstGeom>
        </p:spPr>
        <p:txBody>
          <a:bodyPr wrap="none">
            <a:spAutoFit/>
          </a:bodyPr>
          <a:lstStyle/>
          <a:p>
            <a:r>
              <a:rPr lang="en-AU" sz="800" dirty="0"/>
              <a:t>balancingval.com</a:t>
            </a:r>
          </a:p>
        </p:txBody>
      </p:sp>
    </p:spTree>
    <p:extLst>
      <p:ext uri="{BB962C8B-B14F-4D97-AF65-F5344CB8AC3E}">
        <p14:creationId xmlns:p14="http://schemas.microsoft.com/office/powerpoint/2010/main" val="42311193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627534"/>
            <a:ext cx="7128792" cy="4016484"/>
          </a:xfrm>
          <a:prstGeom prst="rect">
            <a:avLst/>
          </a:prstGeom>
          <a:noFill/>
        </p:spPr>
        <p:txBody>
          <a:bodyPr wrap="square" rtlCol="0">
            <a:spAutoFit/>
          </a:bodyPr>
          <a:lstStyle/>
          <a:p>
            <a:r>
              <a:rPr lang="en-US" sz="1500" dirty="0"/>
              <a:t>An event or phenomenon (A) </a:t>
            </a:r>
            <a:r>
              <a:rPr lang="en-US" sz="1500" i="1" dirty="0"/>
              <a:t>leads to an</a:t>
            </a:r>
            <a:r>
              <a:rPr lang="en-US" sz="1500" dirty="0"/>
              <a:t> </a:t>
            </a:r>
            <a:r>
              <a:rPr lang="en-US" sz="1500" b="1" i="1" dirty="0"/>
              <a:t>outcome </a:t>
            </a:r>
            <a:r>
              <a:rPr lang="en-US" sz="1500" dirty="0"/>
              <a:t>(B). </a:t>
            </a:r>
            <a:r>
              <a:rPr lang="en-US" sz="1500" dirty="0" smtClean="0"/>
              <a:t/>
            </a:r>
            <a:br>
              <a:rPr lang="en-US" sz="1500" dirty="0" smtClean="0"/>
            </a:br>
            <a:r>
              <a:rPr lang="en-US" sz="1500" dirty="0" smtClean="0"/>
              <a:t>A </a:t>
            </a:r>
            <a:r>
              <a:rPr lang="en-US" sz="1500" dirty="0"/>
              <a:t>causes B, or B is the result of A.</a:t>
            </a:r>
            <a:endParaRPr lang="en-AU" sz="1500" dirty="0"/>
          </a:p>
          <a:p>
            <a:r>
              <a:rPr lang="en-US" sz="1500" dirty="0"/>
              <a:t> </a:t>
            </a:r>
            <a:endParaRPr lang="en-AU" sz="1500" dirty="0"/>
          </a:p>
          <a:p>
            <a:pPr lvl="0"/>
            <a:r>
              <a:rPr lang="en-US" sz="1500" b="1" dirty="0"/>
              <a:t>REASONS:</a:t>
            </a:r>
            <a:endParaRPr lang="en-AU" sz="1500" dirty="0"/>
          </a:p>
          <a:p>
            <a:r>
              <a:rPr lang="en-US" sz="1500" dirty="0"/>
              <a:t> </a:t>
            </a:r>
            <a:endParaRPr lang="en-AU" sz="1500" dirty="0"/>
          </a:p>
          <a:p>
            <a:pPr marL="285750" lvl="0" indent="-285750">
              <a:buFont typeface="Arial" panose="020B0604020202020204" pitchFamily="34" charset="0"/>
              <a:buChar char="•"/>
            </a:pPr>
            <a:r>
              <a:rPr lang="en-AU" sz="1500" dirty="0"/>
              <a:t>There isn’t enough time at school, so working extra hours is necessary.</a:t>
            </a:r>
          </a:p>
          <a:p>
            <a:pPr marL="285750" lvl="0" indent="-285750">
              <a:buFont typeface="Arial" panose="020B0604020202020204" pitchFamily="34" charset="0"/>
              <a:buChar char="•"/>
            </a:pPr>
            <a:r>
              <a:rPr lang="en-AU" sz="1500" dirty="0"/>
              <a:t>My parents can help me, one on one.</a:t>
            </a:r>
          </a:p>
          <a:p>
            <a:pPr marL="285750" lvl="0" indent="-285750">
              <a:buFont typeface="Arial" panose="020B0604020202020204" pitchFamily="34" charset="0"/>
              <a:buChar char="•"/>
            </a:pPr>
            <a:r>
              <a:rPr lang="en-AU" sz="1500" dirty="0"/>
              <a:t>The routine of work after school will help prepare me for secondary school.</a:t>
            </a:r>
          </a:p>
          <a:p>
            <a:pPr marL="285750" lvl="0" indent="-285750">
              <a:buFont typeface="Arial" panose="020B0604020202020204" pitchFamily="34" charset="0"/>
              <a:buChar char="•"/>
            </a:pPr>
            <a:r>
              <a:rPr lang="en-AU" sz="1500" dirty="0"/>
              <a:t>Repeating what I’ve learnt at school, after hours, helps the learning stick.</a:t>
            </a:r>
          </a:p>
          <a:p>
            <a:r>
              <a:rPr lang="en-AU" sz="1500" dirty="0"/>
              <a:t>  </a:t>
            </a:r>
          </a:p>
          <a:p>
            <a:r>
              <a:rPr lang="en-US" sz="1500" dirty="0"/>
              <a:t>The reasons must be logical, and show a </a:t>
            </a:r>
            <a:r>
              <a:rPr lang="en-US" sz="1500" b="1" i="1" dirty="0"/>
              <a:t>demonstrable connection</a:t>
            </a:r>
            <a:r>
              <a:rPr lang="en-US" sz="1500" dirty="0"/>
              <a:t>. </a:t>
            </a:r>
            <a:endParaRPr lang="en-US" sz="1500" dirty="0" smtClean="0"/>
          </a:p>
          <a:p>
            <a:endParaRPr lang="en-US" sz="1500" dirty="0"/>
          </a:p>
          <a:p>
            <a:r>
              <a:rPr lang="en-US" sz="1500" b="1" i="1" dirty="0" smtClean="0"/>
              <a:t>Avoid</a:t>
            </a:r>
            <a:r>
              <a:rPr lang="en-US" sz="1500" b="1" i="1" dirty="0"/>
              <a:t>:</a:t>
            </a:r>
            <a:endParaRPr lang="en-AU" sz="1500" b="1" i="1" dirty="0"/>
          </a:p>
          <a:p>
            <a:r>
              <a:rPr lang="en-US" sz="1500" dirty="0"/>
              <a:t> </a:t>
            </a:r>
            <a:endParaRPr lang="en-AU" sz="1500" dirty="0"/>
          </a:p>
          <a:p>
            <a:r>
              <a:rPr lang="en-US" sz="1500" i="1" dirty="0"/>
              <a:t>Children should do homework because it’s good for them. </a:t>
            </a:r>
            <a:r>
              <a:rPr lang="en-US" sz="1500" b="1" dirty="0"/>
              <a:t>No explanation of why!</a:t>
            </a:r>
            <a:r>
              <a:rPr lang="en-US" sz="1500" i="1" dirty="0"/>
              <a:t/>
            </a:r>
            <a:br>
              <a:rPr lang="en-US" sz="1500" i="1" dirty="0"/>
            </a:br>
            <a:r>
              <a:rPr lang="en-US" sz="1500" i="1" dirty="0" smtClean="0"/>
              <a:t>Schools </a:t>
            </a:r>
            <a:r>
              <a:rPr lang="en-US" sz="1500" i="1" dirty="0"/>
              <a:t>have always set homework. </a:t>
            </a:r>
            <a:r>
              <a:rPr lang="en-US" sz="1500" b="1" dirty="0"/>
              <a:t>A statement, not a logical argument!</a:t>
            </a:r>
            <a:r>
              <a:rPr lang="en-US" sz="1500" i="1" dirty="0"/>
              <a:t/>
            </a:r>
            <a:br>
              <a:rPr lang="en-US" sz="1500" i="1" dirty="0"/>
            </a:br>
            <a:r>
              <a:rPr lang="en-US" sz="1500" i="1" dirty="0"/>
              <a:t>I don’t like homework. </a:t>
            </a:r>
            <a:r>
              <a:rPr lang="en-US" sz="1500" b="1" dirty="0"/>
              <a:t>Not a reason - an opinion!</a:t>
            </a:r>
            <a:endParaRPr lang="en-AU" sz="1500" dirty="0"/>
          </a:p>
        </p:txBody>
      </p:sp>
      <p:pic>
        <p:nvPicPr>
          <p:cNvPr id="8194" name="Picture 2" descr="http://www.pbs.org/parents/education/files/2012/08/homework-help-2-467x2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83517"/>
            <a:ext cx="2307083" cy="1319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9165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5832648" cy="3785652"/>
          </a:xfrm>
          <a:prstGeom prst="rect">
            <a:avLst/>
          </a:prstGeom>
          <a:noFill/>
        </p:spPr>
        <p:txBody>
          <a:bodyPr wrap="square" rtlCol="0">
            <a:spAutoFit/>
          </a:bodyPr>
          <a:lstStyle/>
          <a:p>
            <a:r>
              <a:rPr lang="en-US" sz="1600" b="1" i="1" dirty="0"/>
              <a:t>What is evidence?</a:t>
            </a:r>
            <a:endParaRPr lang="en-AU" sz="1600" dirty="0"/>
          </a:p>
          <a:p>
            <a:r>
              <a:rPr lang="en-US" sz="1600" dirty="0"/>
              <a:t> </a:t>
            </a:r>
            <a:endParaRPr lang="en-AU" sz="1600" dirty="0"/>
          </a:p>
          <a:p>
            <a:r>
              <a:rPr lang="en-US" sz="1600" dirty="0"/>
              <a:t>Evidence comes from the Latin “out of seeing, we [believe]”. Evidence is data which proves or disproves something. </a:t>
            </a:r>
            <a:endParaRPr lang="en-AU" sz="1600" dirty="0"/>
          </a:p>
          <a:p>
            <a:r>
              <a:rPr lang="en-AU" sz="1600" dirty="0"/>
              <a:t> </a:t>
            </a:r>
          </a:p>
          <a:p>
            <a:pPr lvl="0"/>
            <a:r>
              <a:rPr lang="en-US" sz="1600" b="1" dirty="0"/>
              <a:t>EVIDENCE</a:t>
            </a:r>
            <a:r>
              <a:rPr lang="en-US" sz="1600" dirty="0"/>
              <a:t> (for Reason 2)</a:t>
            </a:r>
            <a:endParaRPr lang="en-AU" sz="1600" dirty="0"/>
          </a:p>
          <a:p>
            <a:pPr marL="285750" lvl="0" indent="-285750">
              <a:buFont typeface="Arial" panose="020B0604020202020204" pitchFamily="34" charset="0"/>
              <a:buChar char="•"/>
            </a:pPr>
            <a:r>
              <a:rPr lang="en-US" sz="1600" dirty="0"/>
              <a:t>Mum was good at reading and can help me with my reading homework.</a:t>
            </a:r>
            <a:endParaRPr lang="en-AU" sz="1600" dirty="0"/>
          </a:p>
          <a:p>
            <a:pPr marL="285750" lvl="0" indent="-285750">
              <a:buFont typeface="Arial" panose="020B0604020202020204" pitchFamily="34" charset="0"/>
              <a:buChar char="•"/>
            </a:pPr>
            <a:r>
              <a:rPr lang="en-US" sz="1600" dirty="0"/>
              <a:t>Dad is good at </a:t>
            </a:r>
            <a:r>
              <a:rPr lang="en-US" sz="1600" dirty="0" err="1"/>
              <a:t>Maths</a:t>
            </a:r>
            <a:r>
              <a:rPr lang="en-US" sz="1600" dirty="0"/>
              <a:t> and can help me with that.</a:t>
            </a:r>
            <a:endParaRPr lang="en-AU" sz="1600" dirty="0"/>
          </a:p>
          <a:p>
            <a:pPr marL="285750" lvl="0" indent="-285750">
              <a:buFont typeface="Arial" panose="020B0604020202020204" pitchFamily="34" charset="0"/>
              <a:buChar char="•"/>
            </a:pPr>
            <a:r>
              <a:rPr lang="en-US" sz="1600" dirty="0"/>
              <a:t>My older brother loves science and can explain things.</a:t>
            </a:r>
            <a:endParaRPr lang="en-AU" sz="1600" dirty="0"/>
          </a:p>
          <a:p>
            <a:pPr marL="285750" lvl="0" indent="-285750">
              <a:buFont typeface="Arial" panose="020B0604020202020204" pitchFamily="34" charset="0"/>
              <a:buChar char="•"/>
            </a:pPr>
            <a:r>
              <a:rPr lang="en-US" sz="1600" dirty="0"/>
              <a:t>My Aunty is a teacher, and she can give me help.</a:t>
            </a:r>
            <a:endParaRPr lang="en-AU" sz="1600" dirty="0"/>
          </a:p>
          <a:p>
            <a:r>
              <a:rPr lang="en-US" sz="1600" dirty="0"/>
              <a:t> </a:t>
            </a:r>
            <a:endParaRPr lang="en-AU" sz="1600" dirty="0"/>
          </a:p>
          <a:p>
            <a:r>
              <a:rPr lang="en-US" sz="1600" dirty="0"/>
              <a:t>Talk about authorities. “Who is in charge of this school? Why?” “Who do we trust? Why?” </a:t>
            </a:r>
            <a:r>
              <a:rPr lang="en-AU" sz="1600" dirty="0"/>
              <a:t>“Who always tells the truth?” Revisit the difference between </a:t>
            </a:r>
            <a:r>
              <a:rPr lang="en-AU" sz="1600" b="1" dirty="0"/>
              <a:t>fact</a:t>
            </a:r>
            <a:r>
              <a:rPr lang="en-AU" sz="1600" dirty="0"/>
              <a:t> and </a:t>
            </a:r>
            <a:r>
              <a:rPr lang="en-AU" sz="1600" b="1" dirty="0"/>
              <a:t>opinion</a:t>
            </a:r>
            <a:r>
              <a:rPr lang="en-AU" sz="1600" dirty="0" smtClean="0"/>
              <a:t>.</a:t>
            </a:r>
            <a:endParaRPr lang="en-AU" sz="1600" dirty="0"/>
          </a:p>
        </p:txBody>
      </p:sp>
      <p:pic>
        <p:nvPicPr>
          <p:cNvPr id="9218" name="Picture 2" descr="http://stbernardhs.org/wp-content/uploads/2012/08/St.Bernard-Principal-2-32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203598"/>
            <a:ext cx="1864502" cy="23306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29203" y="3579862"/>
            <a:ext cx="851515" cy="215444"/>
          </a:xfrm>
          <a:prstGeom prst="rect">
            <a:avLst/>
          </a:prstGeom>
        </p:spPr>
        <p:txBody>
          <a:bodyPr wrap="none">
            <a:spAutoFit/>
          </a:bodyPr>
          <a:lstStyle/>
          <a:p>
            <a:r>
              <a:rPr lang="en-AU" sz="800" dirty="0"/>
              <a:t>stbernardhs.org</a:t>
            </a:r>
          </a:p>
        </p:txBody>
      </p:sp>
    </p:spTree>
    <p:extLst>
      <p:ext uri="{BB962C8B-B14F-4D97-AF65-F5344CB8AC3E}">
        <p14:creationId xmlns:p14="http://schemas.microsoft.com/office/powerpoint/2010/main" val="2148906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7944" y="987574"/>
            <a:ext cx="4320480" cy="3108543"/>
          </a:xfrm>
          <a:prstGeom prst="rect">
            <a:avLst/>
          </a:prstGeom>
          <a:noFill/>
        </p:spPr>
        <p:txBody>
          <a:bodyPr wrap="square" rtlCol="0">
            <a:spAutoFit/>
          </a:bodyPr>
          <a:lstStyle/>
          <a:p>
            <a:r>
              <a:rPr lang="en-US" sz="2000" b="1" dirty="0"/>
              <a:t>Types of evidence:</a:t>
            </a:r>
            <a:endParaRPr lang="en-AU" sz="2000" b="1" dirty="0"/>
          </a:p>
          <a:p>
            <a:r>
              <a:rPr lang="en-US" sz="1600" dirty="0"/>
              <a:t> </a:t>
            </a:r>
            <a:endParaRPr lang="en-AU" sz="1600" dirty="0"/>
          </a:p>
          <a:p>
            <a:pPr marL="285750" lvl="0" indent="-285750">
              <a:buFont typeface="Arial" panose="020B0604020202020204" pitchFamily="34" charset="0"/>
              <a:buChar char="•"/>
            </a:pPr>
            <a:r>
              <a:rPr lang="en-US" sz="1600" dirty="0"/>
              <a:t>Facts and figures from reputable sources</a:t>
            </a:r>
            <a:endParaRPr lang="en-AU" sz="1600" dirty="0"/>
          </a:p>
          <a:p>
            <a:pPr marL="285750" lvl="0" indent="-285750">
              <a:buFont typeface="Arial" panose="020B0604020202020204" pitchFamily="34" charset="0"/>
              <a:buChar char="•"/>
            </a:pPr>
            <a:r>
              <a:rPr lang="en-US" sz="1600" dirty="0"/>
              <a:t>Quotes from experts</a:t>
            </a:r>
            <a:endParaRPr lang="en-AU" sz="1600" dirty="0"/>
          </a:p>
          <a:p>
            <a:pPr marL="285750" lvl="0" indent="-285750">
              <a:buFont typeface="Arial" panose="020B0604020202020204" pitchFamily="34" charset="0"/>
              <a:buChar char="•"/>
            </a:pPr>
            <a:r>
              <a:rPr lang="en-US" sz="1600" dirty="0"/>
              <a:t>Reports by government bodies (</a:t>
            </a:r>
            <a:r>
              <a:rPr lang="en-US" sz="1600" dirty="0" err="1"/>
              <a:t>eg</a:t>
            </a:r>
            <a:r>
              <a:rPr lang="en-US" sz="1600" dirty="0"/>
              <a:t> CSIRO)</a:t>
            </a:r>
            <a:endParaRPr lang="en-AU" sz="1600" dirty="0"/>
          </a:p>
          <a:p>
            <a:r>
              <a:rPr lang="en-US" sz="1600" dirty="0"/>
              <a:t> </a:t>
            </a:r>
            <a:endParaRPr lang="en-AU" sz="1600" dirty="0"/>
          </a:p>
          <a:p>
            <a:r>
              <a:rPr lang="en-US" sz="1600" dirty="0"/>
              <a:t> </a:t>
            </a:r>
            <a:endParaRPr lang="en-AU" sz="1600" dirty="0"/>
          </a:p>
          <a:p>
            <a:r>
              <a:rPr lang="en-US" sz="1600" dirty="0"/>
              <a:t>Some sources </a:t>
            </a:r>
            <a:r>
              <a:rPr lang="en-US" sz="1600" i="1" dirty="0"/>
              <a:t>cannot</a:t>
            </a:r>
            <a:r>
              <a:rPr lang="en-US" sz="1600" dirty="0"/>
              <a:t> be relied on, such as:</a:t>
            </a:r>
            <a:endParaRPr lang="en-AU" sz="1600" dirty="0"/>
          </a:p>
          <a:p>
            <a:r>
              <a:rPr lang="en-US" sz="1600" dirty="0"/>
              <a:t> </a:t>
            </a:r>
            <a:endParaRPr lang="en-AU" sz="1600" dirty="0"/>
          </a:p>
          <a:p>
            <a:pPr marL="285750" lvl="0" indent="-285750">
              <a:buFont typeface="Arial" panose="020B0604020202020204" pitchFamily="34" charset="0"/>
              <a:buChar char="•"/>
            </a:pPr>
            <a:r>
              <a:rPr lang="en-US" sz="1600" dirty="0"/>
              <a:t>Dodgy websites (explain)</a:t>
            </a:r>
            <a:endParaRPr lang="en-AU" sz="1600" dirty="0"/>
          </a:p>
          <a:p>
            <a:pPr marL="285750" lvl="0" indent="-285750">
              <a:buFont typeface="Arial" panose="020B0604020202020204" pitchFamily="34" charset="0"/>
              <a:buChar char="•"/>
            </a:pPr>
            <a:r>
              <a:rPr lang="en-US" sz="1600" dirty="0"/>
              <a:t>Other people’s opinions</a:t>
            </a:r>
            <a:endParaRPr lang="en-AU" sz="1600" dirty="0"/>
          </a:p>
          <a:p>
            <a:pPr marL="285750" lvl="0" indent="-285750">
              <a:buFont typeface="Arial" panose="020B0604020202020204" pitchFamily="34" charset="0"/>
              <a:buChar char="•"/>
            </a:pPr>
            <a:r>
              <a:rPr lang="en-US" sz="1600" dirty="0"/>
              <a:t>What people on TV or radio say</a:t>
            </a:r>
            <a:endParaRPr lang="en-AU" sz="1600" dirty="0"/>
          </a:p>
        </p:txBody>
      </p:sp>
      <p:pic>
        <p:nvPicPr>
          <p:cNvPr id="10242" name="Picture 2" descr="http://static.businessinsider.com/image/4b87ed277f8b9aaa7fa70100/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51886"/>
            <a:ext cx="2945904" cy="22094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7584" y="3723878"/>
            <a:ext cx="1409360" cy="215444"/>
          </a:xfrm>
          <a:prstGeom prst="rect">
            <a:avLst/>
          </a:prstGeom>
        </p:spPr>
        <p:txBody>
          <a:bodyPr wrap="none">
            <a:spAutoFit/>
          </a:bodyPr>
          <a:lstStyle/>
          <a:p>
            <a:r>
              <a:rPr lang="en-AU" sz="800" dirty="0"/>
              <a:t>www.businessinsider.com.au</a:t>
            </a:r>
          </a:p>
        </p:txBody>
      </p:sp>
    </p:spTree>
    <p:extLst>
      <p:ext uri="{BB962C8B-B14F-4D97-AF65-F5344CB8AC3E}">
        <p14:creationId xmlns:p14="http://schemas.microsoft.com/office/powerpoint/2010/main" val="8020542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3816424" cy="2739211"/>
          </a:xfrm>
          <a:prstGeom prst="rect">
            <a:avLst/>
          </a:prstGeom>
          <a:noFill/>
        </p:spPr>
        <p:txBody>
          <a:bodyPr wrap="square" rtlCol="0">
            <a:spAutoFit/>
          </a:bodyPr>
          <a:lstStyle/>
          <a:p>
            <a:r>
              <a:rPr lang="en-US" sz="1600" b="1" i="1" dirty="0"/>
              <a:t>An argument is a logical construct</a:t>
            </a:r>
            <a:endParaRPr lang="en-AU" sz="1600" dirty="0"/>
          </a:p>
          <a:p>
            <a:r>
              <a:rPr lang="en-US" sz="1400" dirty="0"/>
              <a:t> </a:t>
            </a:r>
            <a:endParaRPr lang="en-AU" sz="1400" dirty="0"/>
          </a:p>
          <a:p>
            <a:r>
              <a:rPr lang="en-US" sz="1400" dirty="0"/>
              <a:t>The contention (A) is supported by the main reasons (B1, 2, 3, 4 </a:t>
            </a:r>
            <a:r>
              <a:rPr lang="en-US" sz="1400" dirty="0" err="1"/>
              <a:t>etc</a:t>
            </a:r>
            <a:r>
              <a:rPr lang="en-US" sz="1400" dirty="0"/>
              <a:t>) which are themselves supported by the evidence for each reason (C1, 2, 3, 4 </a:t>
            </a:r>
            <a:r>
              <a:rPr lang="en-US" sz="1400" dirty="0" err="1"/>
              <a:t>etc</a:t>
            </a:r>
            <a:r>
              <a:rPr lang="en-US" sz="1400" dirty="0"/>
              <a:t>). </a:t>
            </a:r>
            <a:endParaRPr lang="en-AU" sz="1400" dirty="0"/>
          </a:p>
          <a:p>
            <a:r>
              <a:rPr lang="en-US" sz="1400" dirty="0"/>
              <a:t> </a:t>
            </a:r>
            <a:endParaRPr lang="en-AU" sz="1400" dirty="0"/>
          </a:p>
          <a:p>
            <a:r>
              <a:rPr lang="en-US" sz="1400" dirty="0"/>
              <a:t>Children must understand this </a:t>
            </a:r>
            <a:r>
              <a:rPr lang="en-US" sz="1400" i="1" dirty="0"/>
              <a:t>ground up</a:t>
            </a:r>
            <a:r>
              <a:rPr lang="en-US" sz="1400" dirty="0"/>
              <a:t> principle - evidence at the base, which support the reasons, which in turn support the contention itself.</a:t>
            </a:r>
            <a:endParaRPr lang="en-AU" sz="1400" dirty="0"/>
          </a:p>
          <a:p>
            <a:r>
              <a:rPr lang="en-US" sz="1600" dirty="0"/>
              <a:t> </a:t>
            </a:r>
            <a:endParaRPr lang="en-AU" sz="1600" dirty="0"/>
          </a:p>
        </p:txBody>
      </p:sp>
      <p:sp>
        <p:nvSpPr>
          <p:cNvPr id="2" name="Rectangle 1"/>
          <p:cNvSpPr/>
          <p:nvPr/>
        </p:nvSpPr>
        <p:spPr>
          <a:xfrm>
            <a:off x="4860032" y="555526"/>
            <a:ext cx="3600400" cy="403187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sz="1600" b="1" dirty="0" smtClean="0"/>
              <a:t>Suggested activities</a:t>
            </a:r>
          </a:p>
          <a:p>
            <a:r>
              <a:rPr lang="en-AU" sz="1600" dirty="0"/>
              <a:t> </a:t>
            </a:r>
          </a:p>
          <a:p>
            <a:pPr marL="285750" lvl="0" indent="-285750">
              <a:buFont typeface="Arial" panose="020B0604020202020204" pitchFamily="34" charset="0"/>
              <a:buChar char="•"/>
            </a:pPr>
            <a:r>
              <a:rPr lang="en-AU" sz="1400" dirty="0"/>
              <a:t>Here are some simple statements. Are they contentions? How could they be turned into proper contentions? </a:t>
            </a:r>
            <a:r>
              <a:rPr lang="en-AU" sz="1400" i="1" dirty="0"/>
              <a:t>Healthy </a:t>
            </a:r>
            <a:r>
              <a:rPr lang="en-AU" sz="1400" i="1" dirty="0" smtClean="0"/>
              <a:t>lunches </a:t>
            </a:r>
            <a:r>
              <a:rPr lang="en-AU" sz="1400" i="1" dirty="0"/>
              <a:t>are a good thing. Playing sport is excellent. I hate bullying. Anger is dangerous.</a:t>
            </a:r>
            <a:r>
              <a:rPr lang="en-AU" sz="1400" dirty="0"/>
              <a:t>   </a:t>
            </a:r>
            <a:r>
              <a:rPr lang="en-AU" sz="1400" dirty="0" smtClean="0"/>
              <a:t/>
            </a:r>
            <a:br>
              <a:rPr lang="en-AU" sz="1400" dirty="0" smtClean="0"/>
            </a:br>
            <a:endParaRPr lang="en-AU" sz="1400" dirty="0"/>
          </a:p>
          <a:p>
            <a:pPr marL="285750" lvl="0" indent="-285750">
              <a:buFont typeface="Arial" panose="020B0604020202020204" pitchFamily="34" charset="0"/>
              <a:buChar char="•"/>
            </a:pPr>
            <a:r>
              <a:rPr lang="en-AU" sz="1400" dirty="0"/>
              <a:t>Given the following contentions, what reasons can the children brainstorm? </a:t>
            </a:r>
            <a:r>
              <a:rPr lang="en-AU" sz="1400" i="1" dirty="0"/>
              <a:t>Children should eat healthy lunches. Sport is good for you. Bullying should be banished. Anger needs to be kept under control</a:t>
            </a:r>
            <a:r>
              <a:rPr lang="en-AU" sz="1400" i="1" dirty="0" smtClean="0"/>
              <a:t>.</a:t>
            </a:r>
            <a:br>
              <a:rPr lang="en-AU" sz="1400" i="1" dirty="0" smtClean="0"/>
            </a:br>
            <a:endParaRPr lang="en-AU" sz="1400" dirty="0"/>
          </a:p>
          <a:p>
            <a:pPr marL="285750" lvl="0" indent="-285750">
              <a:buFont typeface="Arial" panose="020B0604020202020204" pitchFamily="34" charset="0"/>
              <a:buChar char="•"/>
            </a:pPr>
            <a:r>
              <a:rPr lang="en-AU" sz="1400" dirty="0"/>
              <a:t>Select one of the contentions above. What are some types of evidence that would work to support them?</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4186" t="7730" r="14054"/>
          <a:stretch/>
        </p:blipFill>
        <p:spPr>
          <a:xfrm>
            <a:off x="1060002" y="3139484"/>
            <a:ext cx="1934687" cy="1481427"/>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l="14497" t="7705" r="13956"/>
          <a:stretch/>
        </p:blipFill>
        <p:spPr>
          <a:xfrm>
            <a:off x="2735796" y="2931790"/>
            <a:ext cx="1800695" cy="1340855"/>
          </a:xfrm>
          <a:prstGeom prst="rect">
            <a:avLst/>
          </a:prstGeom>
        </p:spPr>
      </p:pic>
    </p:spTree>
    <p:extLst>
      <p:ext uri="{BB962C8B-B14F-4D97-AF65-F5344CB8AC3E}">
        <p14:creationId xmlns:p14="http://schemas.microsoft.com/office/powerpoint/2010/main" val="10449958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hortbiography.org/wp-content/uploads/2014/06/Aristo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904806"/>
            <a:ext cx="2448272" cy="28447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627534"/>
            <a:ext cx="7632848" cy="2554545"/>
          </a:xfrm>
          <a:prstGeom prst="rect">
            <a:avLst/>
          </a:prstGeom>
          <a:noFill/>
        </p:spPr>
        <p:txBody>
          <a:bodyPr wrap="square" rtlCol="0">
            <a:spAutoFit/>
          </a:bodyPr>
          <a:lstStyle/>
          <a:p>
            <a:r>
              <a:rPr lang="en-US" sz="1600" dirty="0"/>
              <a:t> </a:t>
            </a:r>
            <a:endParaRPr lang="en-AU" sz="1600" dirty="0"/>
          </a:p>
          <a:p>
            <a:r>
              <a:rPr lang="en-US" sz="1600" dirty="0"/>
              <a:t>Aristotle listed three:</a:t>
            </a:r>
            <a:endParaRPr lang="en-AU" sz="1600" dirty="0"/>
          </a:p>
          <a:p>
            <a:r>
              <a:rPr lang="en-US" sz="1600" dirty="0"/>
              <a:t> </a:t>
            </a:r>
            <a:endParaRPr lang="en-AU" sz="1600" dirty="0"/>
          </a:p>
          <a:p>
            <a:pPr marL="342900" indent="-342900">
              <a:buFont typeface="+mj-lt"/>
              <a:buAutoNum type="arabicPeriod"/>
            </a:pPr>
            <a:r>
              <a:rPr lang="en-US" sz="1600" b="1" dirty="0"/>
              <a:t>LOGOS</a:t>
            </a:r>
            <a:r>
              <a:rPr lang="en-US" sz="1600" dirty="0"/>
              <a:t> - logic or reason, data, statistics - it’s true because it’s </a:t>
            </a:r>
            <a:r>
              <a:rPr lang="en-US" sz="1600" b="1" i="1" dirty="0"/>
              <a:t>logical</a:t>
            </a:r>
            <a:r>
              <a:rPr lang="en-US" sz="1600" dirty="0"/>
              <a:t> </a:t>
            </a:r>
            <a:endParaRPr lang="en-AU" sz="1600" dirty="0"/>
          </a:p>
          <a:p>
            <a:pPr marL="342900" indent="-342900">
              <a:buFont typeface="+mj-lt"/>
              <a:buAutoNum type="arabicPeriod"/>
            </a:pPr>
            <a:r>
              <a:rPr lang="en-US" sz="1600" b="1" dirty="0"/>
              <a:t>ETHOS</a:t>
            </a:r>
            <a:r>
              <a:rPr lang="en-US" sz="1600" dirty="0"/>
              <a:t> - believing because you respect someone, credibility, </a:t>
            </a:r>
            <a:r>
              <a:rPr lang="en-US" sz="1600" b="1" i="1" dirty="0" smtClean="0"/>
              <a:t>authority</a:t>
            </a:r>
            <a:endParaRPr lang="en-AU" sz="1600" dirty="0"/>
          </a:p>
          <a:p>
            <a:pPr marL="342900" indent="-342900">
              <a:buFont typeface="+mj-lt"/>
              <a:buAutoNum type="arabicPeriod"/>
            </a:pPr>
            <a:r>
              <a:rPr lang="en-US" sz="1600" b="1" dirty="0"/>
              <a:t>PATHOS</a:t>
            </a:r>
            <a:r>
              <a:rPr lang="en-US" sz="1600" dirty="0"/>
              <a:t> - feeling, pity or sympathy, narrative, </a:t>
            </a:r>
            <a:r>
              <a:rPr lang="en-US" sz="1600" b="1" i="1" dirty="0"/>
              <a:t>empathy</a:t>
            </a:r>
            <a:endParaRPr lang="en-AU" sz="1600" dirty="0"/>
          </a:p>
          <a:p>
            <a:r>
              <a:rPr lang="en-US" sz="1600" dirty="0"/>
              <a:t> </a:t>
            </a:r>
            <a:endParaRPr lang="en-AU" sz="1600" dirty="0"/>
          </a:p>
          <a:p>
            <a:r>
              <a:rPr lang="en-US" sz="1600" dirty="0" smtClean="0"/>
              <a:t>Logic </a:t>
            </a:r>
            <a:r>
              <a:rPr lang="en-US" sz="1600" dirty="0"/>
              <a:t>is essential. But…</a:t>
            </a:r>
            <a:endParaRPr lang="en-AU" sz="1600" dirty="0"/>
          </a:p>
          <a:p>
            <a:r>
              <a:rPr lang="en-US" sz="1600" dirty="0"/>
              <a:t> </a:t>
            </a:r>
            <a:endParaRPr lang="en-AU" sz="1600" dirty="0"/>
          </a:p>
          <a:p>
            <a:r>
              <a:rPr lang="en-US" sz="1600" dirty="0"/>
              <a:t>People are persuaded by </a:t>
            </a:r>
            <a:r>
              <a:rPr lang="en-US" sz="1600" i="1" dirty="0"/>
              <a:t>more</a:t>
            </a:r>
            <a:r>
              <a:rPr lang="en-US" sz="1600" dirty="0"/>
              <a:t> than </a:t>
            </a:r>
            <a:r>
              <a:rPr lang="en-US" sz="1600" i="1" dirty="0"/>
              <a:t>just</a:t>
            </a:r>
            <a:r>
              <a:rPr lang="en-US" sz="1600" dirty="0"/>
              <a:t> logic. </a:t>
            </a:r>
            <a:endParaRPr lang="en-AU" sz="1600" dirty="0"/>
          </a:p>
        </p:txBody>
      </p:sp>
      <p:sp>
        <p:nvSpPr>
          <p:cNvPr id="2" name="Rectangle 1"/>
          <p:cNvSpPr/>
          <p:nvPr/>
        </p:nvSpPr>
        <p:spPr>
          <a:xfrm>
            <a:off x="3165045" y="555526"/>
            <a:ext cx="2957926" cy="400110"/>
          </a:xfrm>
          <a:prstGeom prst="rect">
            <a:avLst/>
          </a:prstGeom>
        </p:spPr>
        <p:txBody>
          <a:bodyPr wrap="none">
            <a:spAutoFit/>
          </a:bodyPr>
          <a:lstStyle/>
          <a:p>
            <a:r>
              <a:rPr lang="en-AU" sz="2000" b="1" dirty="0"/>
              <a:t>The engines of persuasion</a:t>
            </a:r>
            <a:endParaRPr lang="en-AU" sz="2000" dirty="0"/>
          </a:p>
        </p:txBody>
      </p:sp>
      <p:sp>
        <p:nvSpPr>
          <p:cNvPr id="3" name="Rectangle 2"/>
          <p:cNvSpPr/>
          <p:nvPr/>
        </p:nvSpPr>
        <p:spPr>
          <a:xfrm>
            <a:off x="7596336" y="4443958"/>
            <a:ext cx="987771" cy="215444"/>
          </a:xfrm>
          <a:prstGeom prst="rect">
            <a:avLst/>
          </a:prstGeom>
        </p:spPr>
        <p:txBody>
          <a:bodyPr wrap="none">
            <a:spAutoFit/>
          </a:bodyPr>
          <a:lstStyle/>
          <a:p>
            <a:r>
              <a:rPr lang="en-AU" sz="800" dirty="0"/>
              <a:t>shortbiography.org</a:t>
            </a:r>
          </a:p>
        </p:txBody>
      </p:sp>
    </p:spTree>
    <p:extLst>
      <p:ext uri="{BB962C8B-B14F-4D97-AF65-F5344CB8AC3E}">
        <p14:creationId xmlns:p14="http://schemas.microsoft.com/office/powerpoint/2010/main" val="39041877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7864" y="987574"/>
            <a:ext cx="5184576" cy="3293209"/>
          </a:xfrm>
          <a:prstGeom prst="rect">
            <a:avLst/>
          </a:prstGeom>
          <a:noFill/>
        </p:spPr>
        <p:txBody>
          <a:bodyPr wrap="square" rtlCol="0">
            <a:spAutoFit/>
          </a:bodyPr>
          <a:lstStyle/>
          <a:p>
            <a:r>
              <a:rPr lang="en-US" sz="1600" dirty="0"/>
              <a:t>TED Talks … </a:t>
            </a:r>
            <a:r>
              <a:rPr lang="en-US" sz="1600" dirty="0" err="1"/>
              <a:t>eg</a:t>
            </a:r>
            <a:r>
              <a:rPr lang="en-US" sz="1600" dirty="0"/>
              <a:t> American civil rights lawyer, Bryan Stevenson. His talk, “We need to talk about an injustice” was </a:t>
            </a:r>
            <a:r>
              <a:rPr lang="en-US" sz="1600" dirty="0" err="1"/>
              <a:t>analysed</a:t>
            </a:r>
            <a:r>
              <a:rPr lang="en-US" sz="1600" dirty="0"/>
              <a:t> for its content:</a:t>
            </a:r>
            <a:endParaRPr lang="en-AU" sz="1600" dirty="0"/>
          </a:p>
          <a:p>
            <a:r>
              <a:rPr lang="en-US" sz="1600" dirty="0"/>
              <a:t> </a:t>
            </a:r>
            <a:endParaRPr lang="en-AU" sz="1600" dirty="0"/>
          </a:p>
          <a:p>
            <a:pPr marL="285750" lvl="0" indent="-285750">
              <a:buFont typeface="Arial" panose="020B0604020202020204" pitchFamily="34" charset="0"/>
              <a:buChar char="•"/>
            </a:pPr>
            <a:r>
              <a:rPr lang="en-US" sz="1600" dirty="0"/>
              <a:t>Bryan spent 10% on</a:t>
            </a:r>
            <a:r>
              <a:rPr lang="en-US" sz="1600" b="1" dirty="0"/>
              <a:t> ethos</a:t>
            </a:r>
            <a:r>
              <a:rPr lang="en-US" sz="1600" dirty="0"/>
              <a:t> - his credentials, his authority</a:t>
            </a:r>
            <a:endParaRPr lang="en-AU" sz="1600" dirty="0"/>
          </a:p>
          <a:p>
            <a:pPr marL="285750" lvl="0" indent="-285750">
              <a:buFont typeface="Arial" panose="020B0604020202020204" pitchFamily="34" charset="0"/>
              <a:buChar char="•"/>
            </a:pPr>
            <a:r>
              <a:rPr lang="en-US" sz="1600" dirty="0"/>
              <a:t>Bryan spent 25% on </a:t>
            </a:r>
            <a:r>
              <a:rPr lang="en-US" sz="1600" b="1" dirty="0"/>
              <a:t>logos</a:t>
            </a:r>
            <a:r>
              <a:rPr lang="en-US" sz="1600" dirty="0"/>
              <a:t> - logic, facts, statistics</a:t>
            </a:r>
            <a:endParaRPr lang="en-AU" sz="1600" dirty="0"/>
          </a:p>
          <a:p>
            <a:pPr marL="285750" lvl="0" indent="-285750">
              <a:buFont typeface="Arial" panose="020B0604020202020204" pitchFamily="34" charset="0"/>
              <a:buChar char="•"/>
            </a:pPr>
            <a:r>
              <a:rPr lang="en-US" sz="1600" dirty="0"/>
              <a:t>Bryan spent 65% on </a:t>
            </a:r>
            <a:r>
              <a:rPr lang="en-US" sz="1600" b="1" dirty="0"/>
              <a:t>pathos</a:t>
            </a:r>
            <a:r>
              <a:rPr lang="en-US" sz="1600" dirty="0"/>
              <a:t> - appealing to people’s emotions</a:t>
            </a:r>
            <a:endParaRPr lang="en-AU" sz="1600" dirty="0"/>
          </a:p>
          <a:p>
            <a:r>
              <a:rPr lang="en-US" sz="1600" dirty="0"/>
              <a:t> </a:t>
            </a:r>
            <a:endParaRPr lang="en-AU" sz="1600" dirty="0"/>
          </a:p>
          <a:p>
            <a:r>
              <a:rPr lang="en-US" sz="1600" dirty="0" smtClean="0"/>
              <a:t>His </a:t>
            </a:r>
            <a:r>
              <a:rPr lang="en-US" sz="1600" b="1" i="1" dirty="0"/>
              <a:t>stories</a:t>
            </a:r>
            <a:r>
              <a:rPr lang="en-US" sz="1600" dirty="0"/>
              <a:t> were particularly effective. Research using MRI has demonstrated that stories “light up” when we hear someone sharing a story. Listeners (or readers) “sync up” in “brain-to-brain” coupling.</a:t>
            </a:r>
            <a:endParaRPr lang="en-AU" sz="1600" dirty="0"/>
          </a:p>
        </p:txBody>
      </p:sp>
      <p:pic>
        <p:nvPicPr>
          <p:cNvPr id="12290" name="Picture 2" descr="http://www.medgadget.com/wp-content/uploads/2012/04/Bryan-Steven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01167"/>
            <a:ext cx="2179605" cy="1898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4810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age.pbs.org/video-assets/pbs/ted-education/83978/images/Mezzanine_126.jpg.resize.640x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180009"/>
            <a:ext cx="2818842" cy="15855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2092" y="526912"/>
            <a:ext cx="4104456" cy="3293209"/>
          </a:xfrm>
          <a:prstGeom prst="rect">
            <a:avLst/>
          </a:prstGeom>
          <a:noFill/>
        </p:spPr>
        <p:txBody>
          <a:bodyPr wrap="square" rtlCol="0">
            <a:spAutoFit/>
          </a:bodyPr>
          <a:lstStyle/>
          <a:p>
            <a:r>
              <a:rPr lang="en-US" sz="1600" dirty="0"/>
              <a:t>Sir Ken Robinson, whose 2006 talk has attracted 14,000,000 viewings -  connects his thesis to a series of anecdotes (mini stories). He also uses </a:t>
            </a:r>
            <a:r>
              <a:rPr lang="en-US" sz="1600" dirty="0" err="1"/>
              <a:t>humour</a:t>
            </a:r>
            <a:r>
              <a:rPr lang="en-US" sz="1600" dirty="0"/>
              <a:t>. </a:t>
            </a:r>
            <a:endParaRPr lang="en-AU" sz="1600" dirty="0"/>
          </a:p>
          <a:p>
            <a:r>
              <a:rPr lang="en-US" sz="1600" dirty="0"/>
              <a:t> </a:t>
            </a:r>
            <a:endParaRPr lang="en-AU" sz="1600" dirty="0"/>
          </a:p>
          <a:p>
            <a:r>
              <a:rPr lang="en-US" sz="1600" dirty="0" smtClean="0"/>
              <a:t>As </a:t>
            </a:r>
            <a:r>
              <a:rPr lang="en-US" sz="1600" dirty="0"/>
              <a:t>Aristotle said, there are </a:t>
            </a:r>
            <a:r>
              <a:rPr lang="en-US" sz="1600" i="1" dirty="0"/>
              <a:t>multiple </a:t>
            </a:r>
            <a:r>
              <a:rPr lang="en-US" sz="1600" dirty="0"/>
              <a:t>techniques. It’s important to use:</a:t>
            </a:r>
            <a:endParaRPr lang="en-AU" sz="1600" dirty="0"/>
          </a:p>
          <a:p>
            <a:pPr marL="285750" indent="-285750">
              <a:buFont typeface="Arial" panose="020B0604020202020204" pitchFamily="34" charset="0"/>
              <a:buChar char="•"/>
            </a:pPr>
            <a:r>
              <a:rPr lang="en-US" sz="1600" dirty="0"/>
              <a:t>LOGOS - facts and figures, logic, reason, </a:t>
            </a:r>
            <a:r>
              <a:rPr lang="en-US" sz="1600" i="1" dirty="0"/>
              <a:t>and</a:t>
            </a:r>
            <a:endParaRPr lang="en-AU" sz="1600" dirty="0"/>
          </a:p>
          <a:p>
            <a:pPr marL="285750" indent="-285750">
              <a:buFont typeface="Arial" panose="020B0604020202020204" pitchFamily="34" charset="0"/>
              <a:buChar char="•"/>
            </a:pPr>
            <a:r>
              <a:rPr lang="en-US" sz="1600" dirty="0"/>
              <a:t>ETHOS - appeals to authority, </a:t>
            </a:r>
            <a:r>
              <a:rPr lang="en-US" sz="1600" i="1" dirty="0"/>
              <a:t>and</a:t>
            </a:r>
            <a:endParaRPr lang="en-AU" sz="1600" dirty="0"/>
          </a:p>
          <a:p>
            <a:pPr marL="285750" indent="-285750">
              <a:buFont typeface="Arial" panose="020B0604020202020204" pitchFamily="34" charset="0"/>
              <a:buChar char="•"/>
            </a:pPr>
            <a:r>
              <a:rPr lang="en-US" sz="1600" dirty="0"/>
              <a:t>PATHOS - human stories to illustrate the point</a:t>
            </a:r>
            <a:endParaRPr lang="en-AU" sz="1600" dirty="0"/>
          </a:p>
          <a:p>
            <a:r>
              <a:rPr lang="en-US" sz="1600" dirty="0"/>
              <a:t> </a:t>
            </a:r>
            <a:endParaRPr lang="en-AU" sz="1600" dirty="0"/>
          </a:p>
          <a:p>
            <a:endParaRPr lang="en-AU" sz="1600" dirty="0"/>
          </a:p>
        </p:txBody>
      </p:sp>
      <p:sp>
        <p:nvSpPr>
          <p:cNvPr id="2" name="Rectangle 1"/>
          <p:cNvSpPr/>
          <p:nvPr/>
        </p:nvSpPr>
        <p:spPr>
          <a:xfrm>
            <a:off x="5004048" y="699542"/>
            <a:ext cx="3600400" cy="38472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sz="1600" b="1" dirty="0"/>
              <a:t>Suggested activities</a:t>
            </a:r>
          </a:p>
          <a:p>
            <a:r>
              <a:rPr lang="en-AU" dirty="0"/>
              <a:t> </a:t>
            </a:r>
          </a:p>
          <a:p>
            <a:pPr marL="285750" lvl="0" indent="-285750">
              <a:buFont typeface="Arial" panose="020B0604020202020204" pitchFamily="34" charset="0"/>
              <a:buChar char="•"/>
            </a:pPr>
            <a:r>
              <a:rPr lang="en-AU" sz="1400" dirty="0"/>
              <a:t>Take a topic like “Let’s banish bullying” and talk about how </a:t>
            </a:r>
            <a:r>
              <a:rPr lang="en-AU" sz="1400" b="1" dirty="0"/>
              <a:t>logos</a:t>
            </a:r>
            <a:r>
              <a:rPr lang="en-AU" sz="1400" dirty="0"/>
              <a:t> can be applied. What are the statistics on bullying? Why objectively speaking, is bullying a bad thing? What harm does it cause?   </a:t>
            </a:r>
          </a:p>
          <a:p>
            <a:pPr marL="285750" lvl="0" indent="-285750">
              <a:buFont typeface="Arial" panose="020B0604020202020204" pitchFamily="34" charset="0"/>
              <a:buChar char="•"/>
            </a:pPr>
            <a:r>
              <a:rPr lang="en-AU" sz="1400" dirty="0"/>
              <a:t>Take the same topic and talk about how </a:t>
            </a:r>
            <a:r>
              <a:rPr lang="en-AU" sz="1400" b="1" dirty="0"/>
              <a:t>ethos</a:t>
            </a:r>
            <a:r>
              <a:rPr lang="en-AU" sz="1400" dirty="0"/>
              <a:t> can be applied. Who in a position of authority has spoken out against bullying? How many books are there on the subject?</a:t>
            </a:r>
          </a:p>
          <a:p>
            <a:pPr marL="285750" lvl="0" indent="-285750">
              <a:buFont typeface="Arial" panose="020B0604020202020204" pitchFamily="34" charset="0"/>
              <a:buChar char="•"/>
            </a:pPr>
            <a:r>
              <a:rPr lang="en-AU" sz="1400" dirty="0"/>
              <a:t>Take the same topic and talk about how </a:t>
            </a:r>
            <a:r>
              <a:rPr lang="en-AU" sz="1400" b="1" dirty="0"/>
              <a:t>pathos</a:t>
            </a:r>
            <a:r>
              <a:rPr lang="en-AU" sz="1400" dirty="0"/>
              <a:t> can be applied. What are some sad stories about how bullying hurts people? Are there any well known books or films about bullying? Try and emphasise the feeling aspects of the topic</a:t>
            </a:r>
            <a:r>
              <a:rPr lang="en-AU" sz="1400" dirty="0" smtClean="0"/>
              <a:t>.</a:t>
            </a:r>
            <a:endParaRPr lang="en-AU" sz="1400" dirty="0"/>
          </a:p>
        </p:txBody>
      </p:sp>
    </p:spTree>
    <p:extLst>
      <p:ext uri="{BB962C8B-B14F-4D97-AF65-F5344CB8AC3E}">
        <p14:creationId xmlns:p14="http://schemas.microsoft.com/office/powerpoint/2010/main" val="16116591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632848" cy="2062103"/>
          </a:xfrm>
          <a:prstGeom prst="rect">
            <a:avLst/>
          </a:prstGeom>
          <a:noFill/>
        </p:spPr>
        <p:txBody>
          <a:bodyPr wrap="square" rtlCol="0">
            <a:spAutoFit/>
          </a:bodyPr>
          <a:lstStyle/>
          <a:p>
            <a:r>
              <a:rPr lang="en-US" sz="1600" dirty="0"/>
              <a:t> </a:t>
            </a:r>
            <a:endParaRPr lang="en-AU" sz="1600" dirty="0"/>
          </a:p>
          <a:p>
            <a:endParaRPr lang="en-US" sz="1600" dirty="0" smtClean="0"/>
          </a:p>
          <a:p>
            <a:r>
              <a:rPr lang="en-US" sz="1600" dirty="0" smtClean="0"/>
              <a:t>The </a:t>
            </a:r>
            <a:r>
              <a:rPr lang="en-US" sz="1600" dirty="0"/>
              <a:t>classic structure of a persuasive piece is as follows:</a:t>
            </a:r>
            <a:endParaRPr lang="en-AU" sz="1600" dirty="0"/>
          </a:p>
          <a:p>
            <a:r>
              <a:rPr lang="en-US" sz="1600" dirty="0"/>
              <a:t> </a:t>
            </a:r>
            <a:endParaRPr lang="en-AU" sz="1600" dirty="0"/>
          </a:p>
          <a:p>
            <a:r>
              <a:rPr lang="en-US" sz="1600" b="1" dirty="0"/>
              <a:t>INTRODUCTION</a:t>
            </a:r>
            <a:r>
              <a:rPr lang="en-US" sz="1600" dirty="0"/>
              <a:t> - the topic is announced in a striking way - an overview is given of the major reasons for proposing </a:t>
            </a:r>
            <a:r>
              <a:rPr lang="en-US" sz="1600" dirty="0" smtClean="0"/>
              <a:t>it</a:t>
            </a:r>
          </a:p>
          <a:p>
            <a:endParaRPr lang="en-AU" sz="1600" dirty="0"/>
          </a:p>
          <a:p>
            <a:r>
              <a:rPr lang="en-US" sz="1600" dirty="0"/>
              <a:t> </a:t>
            </a:r>
            <a:endParaRPr lang="en-AU" sz="1600" dirty="0"/>
          </a:p>
        </p:txBody>
      </p:sp>
      <p:sp>
        <p:nvSpPr>
          <p:cNvPr id="2" name="Rectangle 1"/>
          <p:cNvSpPr/>
          <p:nvPr/>
        </p:nvSpPr>
        <p:spPr>
          <a:xfrm>
            <a:off x="2915816" y="555526"/>
            <a:ext cx="3375539" cy="400110"/>
          </a:xfrm>
          <a:prstGeom prst="rect">
            <a:avLst/>
          </a:prstGeom>
        </p:spPr>
        <p:txBody>
          <a:bodyPr wrap="none">
            <a:spAutoFit/>
          </a:bodyPr>
          <a:lstStyle/>
          <a:p>
            <a:r>
              <a:rPr lang="en-AU" sz="2000" b="1" dirty="0"/>
              <a:t>Structuring a persuasive piece</a:t>
            </a:r>
            <a:endParaRPr lang="en-AU" sz="2000" dirty="0"/>
          </a:p>
        </p:txBody>
      </p:sp>
      <p:sp>
        <p:nvSpPr>
          <p:cNvPr id="3" name="Rectangle 2"/>
          <p:cNvSpPr/>
          <p:nvPr/>
        </p:nvSpPr>
        <p:spPr>
          <a:xfrm>
            <a:off x="1043608" y="2499742"/>
            <a:ext cx="4612931" cy="116955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AU" sz="1400" i="1" dirty="0"/>
              <a:t>A lot of people think that homework is bad. They say that it’s hard on children to have to work at home after a long day at school. </a:t>
            </a:r>
            <a:r>
              <a:rPr lang="en-AU" sz="1400" b="1" i="1" dirty="0"/>
              <a:t>But in my opinion homework is really useful.</a:t>
            </a:r>
            <a:r>
              <a:rPr lang="en-AU" sz="1400" i="1" dirty="0"/>
              <a:t> Schools that have a no homework policy are actually putting their kids at a disadvantage. Let me explain why I think this.</a:t>
            </a:r>
            <a:endParaRPr lang="en-AU" sz="1400" dirty="0"/>
          </a:p>
        </p:txBody>
      </p:sp>
      <p:pic>
        <p:nvPicPr>
          <p:cNvPr id="14338" name="Picture 2" descr="http://1.bp.blogspot.com/_BKHV1ScvBRk/TH61PSLXDAI/AAAAAAAAAXU/NTdOqUa2Jg4/s1600/kid+doing+homewor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822" t="18616" r="23091" b="14771"/>
          <a:stretch/>
        </p:blipFill>
        <p:spPr bwMode="auto">
          <a:xfrm>
            <a:off x="5940152" y="2067694"/>
            <a:ext cx="2343955" cy="23503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596336" y="4429021"/>
            <a:ext cx="724878" cy="215444"/>
          </a:xfrm>
          <a:prstGeom prst="rect">
            <a:avLst/>
          </a:prstGeom>
        </p:spPr>
        <p:txBody>
          <a:bodyPr wrap="none">
            <a:spAutoFit/>
          </a:bodyPr>
          <a:lstStyle/>
          <a:p>
            <a:r>
              <a:rPr lang="en-AU" sz="800" dirty="0"/>
              <a:t>pixgood.com</a:t>
            </a:r>
          </a:p>
        </p:txBody>
      </p:sp>
    </p:spTree>
    <p:extLst>
      <p:ext uri="{BB962C8B-B14F-4D97-AF65-F5344CB8AC3E}">
        <p14:creationId xmlns:p14="http://schemas.microsoft.com/office/powerpoint/2010/main" val="5997255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3927" y="627534"/>
            <a:ext cx="4379990" cy="4032448"/>
          </a:xfrm>
        </p:spPr>
        <p:txBody>
          <a:bodyPr>
            <a:normAutofit/>
          </a:bodyPr>
          <a:lstStyle/>
          <a:p>
            <a:pPr marL="0" lvl="0" indent="0">
              <a:buNone/>
            </a:pPr>
            <a:r>
              <a:rPr lang="en-AU" sz="2000" b="1" dirty="0"/>
              <a:t>The Importance of Persuasion</a:t>
            </a:r>
            <a:endParaRPr lang="en-AU" sz="2000" dirty="0"/>
          </a:p>
          <a:p>
            <a:r>
              <a:rPr lang="en-US" sz="1600" dirty="0"/>
              <a:t>Persuasion is a vital force in human life.</a:t>
            </a:r>
            <a:endParaRPr lang="en-AU" sz="1600" dirty="0"/>
          </a:p>
          <a:p>
            <a:pPr marL="0" indent="0">
              <a:buNone/>
            </a:pPr>
            <a:r>
              <a:rPr lang="en-US" sz="1600" dirty="0"/>
              <a:t> </a:t>
            </a:r>
            <a:endParaRPr lang="en-AU" sz="1600" dirty="0"/>
          </a:p>
          <a:p>
            <a:endParaRPr lang="en-AU" sz="1600" dirty="0"/>
          </a:p>
          <a:p>
            <a:pPr marL="0" indent="0">
              <a:buNone/>
            </a:pPr>
            <a:r>
              <a:rPr lang="en-US" sz="1600" dirty="0"/>
              <a:t> </a:t>
            </a:r>
            <a:r>
              <a:rPr lang="en-US" sz="1600" dirty="0" smtClean="0"/>
              <a:t/>
            </a:r>
            <a:br>
              <a:rPr lang="en-US" sz="1600" dirty="0" smtClean="0"/>
            </a:br>
            <a:endParaRPr lang="en-AU" sz="1600" dirty="0"/>
          </a:p>
          <a:p>
            <a:r>
              <a:rPr lang="en-US" sz="1600" dirty="0"/>
              <a:t>He meant we attempt to control life either by </a:t>
            </a:r>
            <a:r>
              <a:rPr lang="en-US" sz="1600" b="1" dirty="0"/>
              <a:t>argument </a:t>
            </a:r>
            <a:r>
              <a:rPr lang="en-US" sz="1600" dirty="0"/>
              <a:t>and </a:t>
            </a:r>
            <a:r>
              <a:rPr lang="en-US" sz="1600" b="1" dirty="0"/>
              <a:t>logic,</a:t>
            </a:r>
            <a:r>
              <a:rPr lang="en-US" sz="1600" dirty="0"/>
              <a:t> or by </a:t>
            </a:r>
            <a:r>
              <a:rPr lang="en-US" sz="1600" b="1" dirty="0"/>
              <a:t>force</a:t>
            </a:r>
            <a:r>
              <a:rPr lang="en-US" sz="1600" dirty="0" smtClean="0"/>
              <a:t>.</a:t>
            </a:r>
            <a:r>
              <a:rPr lang="en-US" sz="1600" dirty="0"/>
              <a:t> </a:t>
            </a:r>
            <a:endParaRPr lang="en-AU" sz="1600" dirty="0"/>
          </a:p>
          <a:p>
            <a:pPr marL="0" indent="0">
              <a:buNone/>
            </a:pPr>
            <a:r>
              <a:rPr lang="en-AU" sz="1600" i="1" dirty="0"/>
              <a:t>					 </a:t>
            </a:r>
          </a:p>
          <a:p>
            <a:pPr marL="0" indent="0">
              <a:buNone/>
            </a:pPr>
            <a:endParaRPr lang="en-US" dirty="0"/>
          </a:p>
        </p:txBody>
      </p:sp>
      <p:sp>
        <p:nvSpPr>
          <p:cNvPr id="2" name="Rectangle 1"/>
          <p:cNvSpPr/>
          <p:nvPr/>
        </p:nvSpPr>
        <p:spPr>
          <a:xfrm>
            <a:off x="3923927" y="3363838"/>
            <a:ext cx="4617337" cy="1354217"/>
          </a:xfrm>
          <a:prstGeom prst="rect">
            <a:avLst/>
          </a:prstGeom>
        </p:spPr>
        <p:txBody>
          <a:bodyPr wrap="square">
            <a:spAutoFit/>
          </a:bodyPr>
          <a:lstStyle/>
          <a:p>
            <a:r>
              <a:rPr lang="en-AU" sz="1600" i="1" dirty="0"/>
              <a:t>In making a speech one must study three points: first, the means of producing persuasion; second, the language; third the proper arrangement of the various parts of the </a:t>
            </a:r>
            <a:r>
              <a:rPr lang="en-AU" sz="1600" i="1" dirty="0" smtClean="0"/>
              <a:t>speech</a:t>
            </a:r>
            <a:r>
              <a:rPr lang="en-AU" sz="1600" i="1" dirty="0"/>
              <a:t> </a:t>
            </a:r>
            <a:r>
              <a:rPr lang="en-AU" sz="1600" i="1" dirty="0" smtClean="0"/>
              <a:t>- </a:t>
            </a:r>
            <a:r>
              <a:rPr lang="en-AU" sz="1600" b="1" dirty="0" smtClean="0"/>
              <a:t>Aristotle</a:t>
            </a:r>
            <a:endParaRPr lang="en-AU" sz="1600" b="1" dirty="0"/>
          </a:p>
          <a:p>
            <a:endParaRPr lang="en-AU" dirty="0"/>
          </a:p>
        </p:txBody>
      </p:sp>
      <p:sp>
        <p:nvSpPr>
          <p:cNvPr id="5" name="Rectangle 4"/>
          <p:cNvSpPr/>
          <p:nvPr/>
        </p:nvSpPr>
        <p:spPr>
          <a:xfrm>
            <a:off x="3937412" y="1491630"/>
            <a:ext cx="4464496" cy="591091"/>
          </a:xfrm>
          <a:prstGeom prst="rect">
            <a:avLst/>
          </a:prstGeom>
        </p:spPr>
        <p:txBody>
          <a:bodyPr wrap="square">
            <a:spAutoFit/>
          </a:bodyPr>
          <a:lstStyle/>
          <a:p>
            <a:r>
              <a:rPr lang="en-AU" sz="1600" i="1" dirty="0"/>
              <a:t>I have two gods who beg me to obey them - Persuasion and </a:t>
            </a:r>
            <a:r>
              <a:rPr lang="en-AU" sz="1600" i="1" dirty="0" smtClean="0"/>
              <a:t>Compulsion - </a:t>
            </a:r>
            <a:r>
              <a:rPr lang="en-US" sz="1600" b="1" dirty="0" smtClean="0"/>
              <a:t>Themistocles</a:t>
            </a:r>
            <a:endParaRPr lang="en-AU" sz="1600" b="1" dirty="0"/>
          </a:p>
        </p:txBody>
      </p:sp>
      <p:pic>
        <p:nvPicPr>
          <p:cNvPr id="1026" name="Picture 2" descr="http://papnet.papanui.school.nz/pluginfile.php/325/course/section/76/Deba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15566"/>
            <a:ext cx="3095101" cy="15236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aber-scorpion.com/lego/images/greco-roman/roman_army_insp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625" y="2571750"/>
            <a:ext cx="2463322" cy="184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153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632848" cy="584775"/>
          </a:xfrm>
          <a:prstGeom prst="rect">
            <a:avLst/>
          </a:prstGeom>
          <a:noFill/>
        </p:spPr>
        <p:txBody>
          <a:bodyPr wrap="square" rtlCol="0">
            <a:spAutoFit/>
          </a:bodyPr>
          <a:lstStyle/>
          <a:p>
            <a:r>
              <a:rPr lang="en-US" sz="1600" b="1" dirty="0"/>
              <a:t>PARAGRAPH ABOUT REASON 1 </a:t>
            </a:r>
            <a:r>
              <a:rPr lang="en-US" sz="1600" dirty="0"/>
              <a:t>- with detailed evidence</a:t>
            </a:r>
            <a:endParaRPr lang="en-AU" sz="1600" dirty="0"/>
          </a:p>
          <a:p>
            <a:endParaRPr lang="en-AU" sz="1600" dirty="0"/>
          </a:p>
        </p:txBody>
      </p:sp>
      <p:sp>
        <p:nvSpPr>
          <p:cNvPr id="2" name="Rectangle 1"/>
          <p:cNvSpPr/>
          <p:nvPr/>
        </p:nvSpPr>
        <p:spPr>
          <a:xfrm>
            <a:off x="3203847" y="1563638"/>
            <a:ext cx="4830407"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AU" sz="1400" b="1" i="1" dirty="0"/>
              <a:t>The first reason is that there isn’t enough time at school to do everything.</a:t>
            </a:r>
            <a:r>
              <a:rPr lang="en-AU" sz="1400" i="1" dirty="0"/>
              <a:t> School goes for about seven hours a day. Teachers have to teach children English, Maths, History, Social Studies, Art and all the rest. Even if they work as hard as possible, there aren’t enough hours. Take reading. In Literacy Hour, a child might read one short book, and then do the exercises. But is one hour enough? No. An extra hour or so, with no time pressure to finish with all the other kids, will make it easier to advance. Why not read at home? Adults do. It’s a great way of “topping up” in the comfort of your home.</a:t>
            </a:r>
            <a:endParaRPr lang="en-AU" sz="1400" dirty="0"/>
          </a:p>
        </p:txBody>
      </p:sp>
      <p:sp>
        <p:nvSpPr>
          <p:cNvPr id="5" name="AutoShape 4" descr="Image result for child in classro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5366" name="Picture 6" descr="http://mybrownbaby.com/wp-content/uploads/2013/05/black-child-in-class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1" y="1563638"/>
            <a:ext cx="1537885"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7551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632848" cy="830997"/>
          </a:xfrm>
          <a:prstGeom prst="rect">
            <a:avLst/>
          </a:prstGeom>
          <a:noFill/>
        </p:spPr>
        <p:txBody>
          <a:bodyPr wrap="square" rtlCol="0">
            <a:spAutoFit/>
          </a:bodyPr>
          <a:lstStyle/>
          <a:p>
            <a:r>
              <a:rPr lang="en-US" sz="1600" b="1" dirty="0"/>
              <a:t>PARAGRAPH ABOUT REASON 2 </a:t>
            </a:r>
            <a:r>
              <a:rPr lang="en-US" sz="1600" dirty="0"/>
              <a:t>- with detailed evidence</a:t>
            </a:r>
            <a:endParaRPr lang="en-AU" sz="1600" dirty="0"/>
          </a:p>
          <a:p>
            <a:r>
              <a:rPr lang="en-US" sz="1600" dirty="0"/>
              <a:t> </a:t>
            </a:r>
            <a:endParaRPr lang="en-AU" sz="1600" dirty="0"/>
          </a:p>
          <a:p>
            <a:r>
              <a:rPr lang="en-US" sz="1600" dirty="0"/>
              <a:t> </a:t>
            </a:r>
            <a:endParaRPr lang="en-AU" sz="1600" dirty="0"/>
          </a:p>
        </p:txBody>
      </p:sp>
      <p:sp>
        <p:nvSpPr>
          <p:cNvPr id="2" name="Rectangle 1"/>
          <p:cNvSpPr/>
          <p:nvPr/>
        </p:nvSpPr>
        <p:spPr>
          <a:xfrm>
            <a:off x="971600" y="1851670"/>
            <a:ext cx="4104456" cy="160043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AU" sz="1400" b="1" i="1" dirty="0"/>
              <a:t>Another great reason for homework is that my parents can help me.</a:t>
            </a:r>
            <a:r>
              <a:rPr lang="en-AU" sz="1400" i="1" dirty="0"/>
              <a:t> Let’s suppose they want to help me with my reading. They can sit and listen to me read aloud. If I make a mistake, they can help me. If I do well, they can praise me. And both of us will enjoy the reading. They know what I’m doing and they feel part of my learning. What a great idea.</a:t>
            </a:r>
            <a:endParaRPr lang="en-AU" sz="1400" dirty="0"/>
          </a:p>
        </p:txBody>
      </p:sp>
      <p:sp>
        <p:nvSpPr>
          <p:cNvPr id="3" name="Rectangle 2"/>
          <p:cNvSpPr/>
          <p:nvPr/>
        </p:nvSpPr>
        <p:spPr>
          <a:xfrm>
            <a:off x="6747971" y="3698844"/>
            <a:ext cx="1646605" cy="215444"/>
          </a:xfrm>
          <a:prstGeom prst="rect">
            <a:avLst/>
          </a:prstGeom>
        </p:spPr>
        <p:txBody>
          <a:bodyPr wrap="none">
            <a:spAutoFit/>
          </a:bodyPr>
          <a:lstStyle/>
          <a:p>
            <a:r>
              <a:rPr lang="en-AU" sz="800" dirty="0"/>
              <a:t>momblog.momschoiceawards.com</a:t>
            </a:r>
          </a:p>
        </p:txBody>
      </p:sp>
      <p:pic>
        <p:nvPicPr>
          <p:cNvPr id="16386" name="Picture 2" descr="http://momblog.momschoiceawards.com/wp-content/uploads/2012/05/ChildRea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635646"/>
            <a:ext cx="2958480" cy="197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3152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632848" cy="1077218"/>
          </a:xfrm>
          <a:prstGeom prst="rect">
            <a:avLst/>
          </a:prstGeom>
          <a:noFill/>
        </p:spPr>
        <p:txBody>
          <a:bodyPr wrap="square" rtlCol="0">
            <a:spAutoFit/>
          </a:bodyPr>
          <a:lstStyle/>
          <a:p>
            <a:r>
              <a:rPr lang="en-US" sz="1600" b="1" dirty="0"/>
              <a:t>PARAGRAPH ABOUT REASON 3 </a:t>
            </a:r>
            <a:r>
              <a:rPr lang="en-US" sz="1600" dirty="0"/>
              <a:t>- with detailed evidence</a:t>
            </a:r>
            <a:endParaRPr lang="en-AU" sz="1600" dirty="0"/>
          </a:p>
          <a:p>
            <a:r>
              <a:rPr lang="en-US" sz="1600" dirty="0"/>
              <a:t> </a:t>
            </a:r>
            <a:endParaRPr lang="en-AU" sz="1600" dirty="0"/>
          </a:p>
          <a:p>
            <a:r>
              <a:rPr lang="en-US" sz="1600" dirty="0"/>
              <a:t> </a:t>
            </a:r>
            <a:endParaRPr lang="en-AU" sz="1600" dirty="0"/>
          </a:p>
          <a:p>
            <a:r>
              <a:rPr lang="en-US" sz="1600" dirty="0"/>
              <a:t> </a:t>
            </a:r>
            <a:endParaRPr lang="en-AU" sz="1600" dirty="0"/>
          </a:p>
        </p:txBody>
      </p:sp>
      <p:sp>
        <p:nvSpPr>
          <p:cNvPr id="2" name="Rectangle 1"/>
          <p:cNvSpPr/>
          <p:nvPr/>
        </p:nvSpPr>
        <p:spPr>
          <a:xfrm>
            <a:off x="3779912" y="1851670"/>
            <a:ext cx="4572000" cy="138499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en-AU" sz="1400" b="1" i="1" dirty="0"/>
              <a:t>As we get older, the need to work after school becomes more important.</a:t>
            </a:r>
            <a:r>
              <a:rPr lang="en-AU" sz="1400" i="1" dirty="0"/>
              <a:t> In secondary school, homework is vital. So why not start in primary school, and get into the routine? It only needs an hour or so several times a week, and I will get used to the habit. What a fine preparation for later schooling.</a:t>
            </a:r>
            <a:endParaRPr lang="en-AU" sz="1400" dirty="0"/>
          </a:p>
        </p:txBody>
      </p:sp>
      <p:pic>
        <p:nvPicPr>
          <p:cNvPr id="17410" name="Picture 2" descr="http://ecampus.oregonstate.edu/images/highschoolsci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35646"/>
            <a:ext cx="2799679" cy="18637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55576" y="3579862"/>
            <a:ext cx="1277914" cy="215444"/>
          </a:xfrm>
          <a:prstGeom prst="rect">
            <a:avLst/>
          </a:prstGeom>
        </p:spPr>
        <p:txBody>
          <a:bodyPr wrap="none">
            <a:spAutoFit/>
          </a:bodyPr>
          <a:lstStyle/>
          <a:p>
            <a:r>
              <a:rPr lang="en-AU" sz="800" dirty="0"/>
              <a:t>ecampus.oregonstate.edu</a:t>
            </a:r>
          </a:p>
        </p:txBody>
      </p:sp>
    </p:spTree>
    <p:extLst>
      <p:ext uri="{BB962C8B-B14F-4D97-AF65-F5344CB8AC3E}">
        <p14:creationId xmlns:p14="http://schemas.microsoft.com/office/powerpoint/2010/main" val="37151401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632848" cy="584775"/>
          </a:xfrm>
          <a:prstGeom prst="rect">
            <a:avLst/>
          </a:prstGeom>
          <a:noFill/>
        </p:spPr>
        <p:txBody>
          <a:bodyPr wrap="square" rtlCol="0">
            <a:spAutoFit/>
          </a:bodyPr>
          <a:lstStyle/>
          <a:p>
            <a:r>
              <a:rPr lang="en-US" sz="1600" b="1" dirty="0"/>
              <a:t>PARAGRAPH ABOUT REASON 4 </a:t>
            </a:r>
            <a:r>
              <a:rPr lang="en-US" sz="1600" dirty="0"/>
              <a:t>- with detailed evidence</a:t>
            </a:r>
            <a:endParaRPr lang="en-AU" sz="1600" dirty="0"/>
          </a:p>
          <a:p>
            <a:r>
              <a:rPr lang="en-US" sz="1600" dirty="0"/>
              <a:t> </a:t>
            </a:r>
            <a:endParaRPr lang="en-AU" sz="1600" dirty="0"/>
          </a:p>
        </p:txBody>
      </p:sp>
      <p:sp>
        <p:nvSpPr>
          <p:cNvPr id="2" name="Rectangle 1"/>
          <p:cNvSpPr/>
          <p:nvPr/>
        </p:nvSpPr>
        <p:spPr>
          <a:xfrm>
            <a:off x="839251" y="1635646"/>
            <a:ext cx="3816424"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AU" sz="1400" b="1" i="1" dirty="0"/>
              <a:t>It is said that repeating something makes the learning stick.</a:t>
            </a:r>
            <a:r>
              <a:rPr lang="en-AU" sz="1400" i="1" dirty="0"/>
              <a:t> I might have picked up on fractions at school, with the teacher helping. But can I do it at home? By doing fractions, without the teacher, and perhaps a little extra help from Mum or Dad, I can make sure I am on top of fractions. Or it might be spelling or vocabulary. I </a:t>
            </a:r>
            <a:r>
              <a:rPr lang="en-AU" sz="1400" i="1" dirty="0" smtClean="0"/>
              <a:t>can </a:t>
            </a:r>
            <a:r>
              <a:rPr lang="en-AU" sz="1400" i="1" dirty="0"/>
              <a:t>go over it and make sure I’ve mastered it</a:t>
            </a:r>
            <a:r>
              <a:rPr lang="en-AU" sz="1400" i="1" dirty="0" smtClean="0"/>
              <a:t>.</a:t>
            </a:r>
            <a:endParaRPr lang="en-AU" sz="1400" dirty="0"/>
          </a:p>
        </p:txBody>
      </p:sp>
      <p:sp>
        <p:nvSpPr>
          <p:cNvPr id="3" name="Rectangle 2"/>
          <p:cNvSpPr/>
          <p:nvPr/>
        </p:nvSpPr>
        <p:spPr>
          <a:xfrm>
            <a:off x="7539452" y="3867894"/>
            <a:ext cx="668773" cy="215444"/>
          </a:xfrm>
          <a:prstGeom prst="rect">
            <a:avLst/>
          </a:prstGeom>
        </p:spPr>
        <p:txBody>
          <a:bodyPr wrap="none">
            <a:spAutoFit/>
          </a:bodyPr>
          <a:lstStyle/>
          <a:p>
            <a:r>
              <a:rPr lang="en-AU" sz="800" dirty="0"/>
              <a:t>imgkid.com</a:t>
            </a:r>
          </a:p>
        </p:txBody>
      </p:sp>
      <p:pic>
        <p:nvPicPr>
          <p:cNvPr id="18434" name="Picture 2" descr="http://i.huffpost.com/gadgets/slideshows/327223/slide_327223_3159992_fre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427463"/>
            <a:ext cx="3350175"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6199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632848" cy="2308324"/>
          </a:xfrm>
          <a:prstGeom prst="rect">
            <a:avLst/>
          </a:prstGeom>
          <a:noFill/>
        </p:spPr>
        <p:txBody>
          <a:bodyPr wrap="square" rtlCol="0">
            <a:spAutoFit/>
          </a:bodyPr>
          <a:lstStyle/>
          <a:p>
            <a:r>
              <a:rPr lang="en-US" sz="1600" b="1" dirty="0"/>
              <a:t>PARAGRAPH OF REBUTTAL </a:t>
            </a:r>
            <a:r>
              <a:rPr lang="en-US" sz="1600" dirty="0"/>
              <a:t>- what is wrong with the opposition’s case</a:t>
            </a:r>
            <a:endParaRPr lang="en-AU" sz="1600" dirty="0"/>
          </a:p>
          <a:p>
            <a:r>
              <a:rPr lang="en-US" sz="1600" dirty="0"/>
              <a:t> </a:t>
            </a:r>
            <a:endParaRPr lang="en-AU" sz="1600" dirty="0"/>
          </a:p>
          <a:p>
            <a:endParaRPr lang="en-US" sz="1600" dirty="0" smtClean="0"/>
          </a:p>
          <a:p>
            <a:endParaRPr lang="en-US" sz="1600" dirty="0"/>
          </a:p>
          <a:p>
            <a:endParaRPr lang="en-US" sz="1600" dirty="0" smtClean="0"/>
          </a:p>
          <a:p>
            <a:endParaRPr lang="en-US" sz="1600" dirty="0"/>
          </a:p>
          <a:p>
            <a:r>
              <a:rPr lang="en-US" sz="1600" dirty="0"/>
              <a:t> </a:t>
            </a:r>
            <a:endParaRPr lang="en-AU" sz="1600" dirty="0"/>
          </a:p>
          <a:p>
            <a:r>
              <a:rPr lang="en-US" sz="1600" b="1" dirty="0"/>
              <a:t>CONCLUSION</a:t>
            </a:r>
            <a:r>
              <a:rPr lang="en-US" sz="1600" dirty="0"/>
              <a:t> - a summing up of what has been said, and reassertion of the case</a:t>
            </a:r>
            <a:endParaRPr lang="en-AU" sz="1600" dirty="0"/>
          </a:p>
          <a:p>
            <a:r>
              <a:rPr lang="en-US" sz="1600" dirty="0"/>
              <a:t> </a:t>
            </a:r>
            <a:endParaRPr lang="en-AU" sz="1600" dirty="0"/>
          </a:p>
        </p:txBody>
      </p:sp>
      <p:sp>
        <p:nvSpPr>
          <p:cNvPr id="2" name="Rectangle 1"/>
          <p:cNvSpPr/>
          <p:nvPr/>
        </p:nvSpPr>
        <p:spPr>
          <a:xfrm>
            <a:off x="899592" y="993188"/>
            <a:ext cx="7560840" cy="116955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AU" sz="1400" i="1" dirty="0"/>
              <a:t>Some people say homework makes you tired, that kids need a break from work, that home should be free of stress. </a:t>
            </a:r>
            <a:r>
              <a:rPr lang="en-AU" sz="1400" b="1" i="1" dirty="0"/>
              <a:t>But these people are being lazy and </a:t>
            </a:r>
            <a:r>
              <a:rPr lang="en-AU" sz="1400" b="1" i="1" dirty="0" err="1"/>
              <a:t>shortsighted</a:t>
            </a:r>
            <a:r>
              <a:rPr lang="en-AU" sz="1400" i="1" dirty="0"/>
              <a:t>. There is nothing wrong with Mum and Dad being involved. A regular hour or so at night can become a pleasant routine. What’s wrong with a little reading before bed? Why not link the work of the day with the more relaxed atmosphere at home? That way parents are part of the education mission.   </a:t>
            </a:r>
            <a:endParaRPr lang="en-AU" sz="1400" dirty="0"/>
          </a:p>
        </p:txBody>
      </p:sp>
      <p:sp>
        <p:nvSpPr>
          <p:cNvPr id="3" name="Rectangle 2"/>
          <p:cNvSpPr/>
          <p:nvPr/>
        </p:nvSpPr>
        <p:spPr>
          <a:xfrm>
            <a:off x="893115" y="2770931"/>
            <a:ext cx="3780420"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AU" sz="1400" i="1" dirty="0"/>
              <a:t>To sum up, homework is not the bogeyman some people say. It is actually good for you. It builds on what you do at school, it gets Mum and Dad involved, it gets me used to the routine, and it helps the learning stick. </a:t>
            </a:r>
            <a:r>
              <a:rPr lang="en-AU" sz="1400" b="1" i="1" dirty="0"/>
              <a:t>Homework is good for you.</a:t>
            </a:r>
            <a:r>
              <a:rPr lang="en-AU" sz="1400" i="1" dirty="0"/>
              <a:t> </a:t>
            </a:r>
            <a:endParaRPr lang="en-AU" sz="1400" dirty="0"/>
          </a:p>
        </p:txBody>
      </p:sp>
      <p:pic>
        <p:nvPicPr>
          <p:cNvPr id="19458" name="Picture 2" descr="http://familyfieldguide.com/wp-content/uploads/2013/08/happy-girl-doing-home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715766"/>
            <a:ext cx="2707067" cy="180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76845" y="4515966"/>
            <a:ext cx="1066318" cy="215444"/>
          </a:xfrm>
          <a:prstGeom prst="rect">
            <a:avLst/>
          </a:prstGeom>
        </p:spPr>
        <p:txBody>
          <a:bodyPr wrap="none">
            <a:spAutoFit/>
          </a:bodyPr>
          <a:lstStyle/>
          <a:p>
            <a:r>
              <a:rPr lang="en-AU" sz="800" dirty="0"/>
              <a:t>familyfieldguide.com</a:t>
            </a:r>
          </a:p>
        </p:txBody>
      </p:sp>
    </p:spTree>
    <p:extLst>
      <p:ext uri="{BB962C8B-B14F-4D97-AF65-F5344CB8AC3E}">
        <p14:creationId xmlns:p14="http://schemas.microsoft.com/office/powerpoint/2010/main" val="31211050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3240360" cy="3046988"/>
          </a:xfrm>
          <a:prstGeom prst="rect">
            <a:avLst/>
          </a:prstGeom>
          <a:noFill/>
        </p:spPr>
        <p:txBody>
          <a:bodyPr wrap="square" rtlCol="0">
            <a:spAutoFit/>
          </a:bodyPr>
          <a:lstStyle/>
          <a:p>
            <a:r>
              <a:rPr lang="en-US" sz="1600" b="1" dirty="0"/>
              <a:t>Key issues:</a:t>
            </a:r>
            <a:endParaRPr lang="en-AU" sz="1600" b="1" dirty="0"/>
          </a:p>
          <a:p>
            <a:r>
              <a:rPr lang="en-US" sz="1600" dirty="0"/>
              <a:t> </a:t>
            </a:r>
            <a:endParaRPr lang="en-AU" sz="1600" dirty="0"/>
          </a:p>
          <a:p>
            <a:pPr marL="285750" lvl="0" indent="-285750">
              <a:buFont typeface="Arial" panose="020B0604020202020204" pitchFamily="34" charset="0"/>
              <a:buChar char="•"/>
            </a:pPr>
            <a:r>
              <a:rPr lang="en-US" sz="1600" dirty="0"/>
              <a:t>the introductory paragraph must state a </a:t>
            </a:r>
            <a:r>
              <a:rPr lang="en-US" sz="1600" b="1" dirty="0"/>
              <a:t>contention</a:t>
            </a:r>
            <a:r>
              <a:rPr lang="en-US" sz="1600" dirty="0"/>
              <a:t> or thesis</a:t>
            </a:r>
            <a:endParaRPr lang="en-AU" sz="1600" dirty="0"/>
          </a:p>
          <a:p>
            <a:pPr marL="285750" lvl="0" indent="-285750">
              <a:buFont typeface="Arial" panose="020B0604020202020204" pitchFamily="34" charset="0"/>
              <a:buChar char="•"/>
            </a:pPr>
            <a:r>
              <a:rPr lang="en-US" sz="1600" dirty="0"/>
              <a:t>each paragraph should have a </a:t>
            </a:r>
            <a:r>
              <a:rPr lang="en-US" sz="1600" b="1" dirty="0"/>
              <a:t>topic sentence</a:t>
            </a:r>
            <a:endParaRPr lang="en-AU" sz="1600" dirty="0"/>
          </a:p>
          <a:p>
            <a:pPr marL="285750" lvl="0" indent="-285750">
              <a:buFont typeface="Arial" panose="020B0604020202020204" pitchFamily="34" charset="0"/>
              <a:buChar char="•"/>
            </a:pPr>
            <a:r>
              <a:rPr lang="en-US" sz="1600" dirty="0"/>
              <a:t>inside each paragraph, there should be </a:t>
            </a:r>
            <a:r>
              <a:rPr lang="en-US" sz="1600" b="1" dirty="0"/>
              <a:t>evidence supporting the reason of that paragraph</a:t>
            </a:r>
            <a:endParaRPr lang="en-AU" sz="1600" dirty="0"/>
          </a:p>
          <a:p>
            <a:pPr marL="285750" lvl="0" indent="-285750">
              <a:buFont typeface="Arial" panose="020B0604020202020204" pitchFamily="34" charset="0"/>
              <a:buChar char="•"/>
            </a:pPr>
            <a:r>
              <a:rPr lang="en-US" sz="1600" dirty="0"/>
              <a:t>the concluding paragraph should </a:t>
            </a:r>
            <a:r>
              <a:rPr lang="en-US" sz="1600" b="1" dirty="0"/>
              <a:t>sum up</a:t>
            </a:r>
            <a:r>
              <a:rPr lang="en-US" sz="1600" dirty="0"/>
              <a:t> the main points</a:t>
            </a:r>
            <a:endParaRPr lang="en-AU" sz="1600" dirty="0"/>
          </a:p>
          <a:p>
            <a:r>
              <a:rPr lang="en-US" sz="1600" dirty="0"/>
              <a:t> </a:t>
            </a:r>
            <a:endParaRPr lang="en-AU" sz="1600" dirty="0"/>
          </a:p>
        </p:txBody>
      </p:sp>
      <p:sp>
        <p:nvSpPr>
          <p:cNvPr id="2" name="Rectangle 1"/>
          <p:cNvSpPr/>
          <p:nvPr/>
        </p:nvSpPr>
        <p:spPr>
          <a:xfrm>
            <a:off x="4211960" y="699542"/>
            <a:ext cx="4283968" cy="382746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sz="1400" b="1" dirty="0"/>
              <a:t>Suggested activities</a:t>
            </a:r>
          </a:p>
          <a:p>
            <a:endParaRPr lang="en-AU" sz="1400" dirty="0"/>
          </a:p>
          <a:p>
            <a:pPr marL="285750" lvl="0" indent="-285750">
              <a:buFont typeface="Arial" panose="020B0604020202020204" pitchFamily="34" charset="0"/>
              <a:buChar char="•"/>
            </a:pPr>
            <a:r>
              <a:rPr lang="en-AU" sz="1400" dirty="0"/>
              <a:t>Workshop an introductory paragraph on a topic like “Let’s banish bullying”. This will mean coming up with 3-4 reasons (against bullying) first. Draw attention to the need for a </a:t>
            </a:r>
            <a:r>
              <a:rPr lang="en-AU" sz="1400" dirty="0" smtClean="0"/>
              <a:t>“position statement” </a:t>
            </a:r>
            <a:r>
              <a:rPr lang="en-AU" sz="1400" dirty="0"/>
              <a:t>(NAPLAN) or contention. </a:t>
            </a:r>
            <a:r>
              <a:rPr lang="en-AU" sz="1400" dirty="0" smtClean="0"/>
              <a:t/>
            </a:r>
            <a:br>
              <a:rPr lang="en-AU" sz="1400" dirty="0" smtClean="0"/>
            </a:br>
            <a:r>
              <a:rPr lang="en-AU" sz="1400" dirty="0" smtClean="0"/>
              <a:t>  </a:t>
            </a:r>
            <a:endParaRPr lang="en-AU" sz="1400" dirty="0"/>
          </a:p>
          <a:p>
            <a:pPr marL="285750" lvl="0" indent="-285750">
              <a:buFont typeface="Arial" panose="020B0604020202020204" pitchFamily="34" charset="0"/>
              <a:buChar char="•"/>
            </a:pPr>
            <a:r>
              <a:rPr lang="en-AU" sz="1400" dirty="0"/>
              <a:t>Workshop a “body” or reason paragraph on the same topic. This should underline what a topic sentence is and how the rest of the paragraph feeds back to this topic sentence</a:t>
            </a:r>
            <a:r>
              <a:rPr lang="en-AU" sz="1400" dirty="0" smtClean="0"/>
              <a:t>.</a:t>
            </a:r>
            <a:br>
              <a:rPr lang="en-AU" sz="1400" dirty="0" smtClean="0"/>
            </a:br>
            <a:endParaRPr lang="en-AU" sz="1400" dirty="0"/>
          </a:p>
          <a:p>
            <a:pPr marL="285750" lvl="0" indent="-285750">
              <a:buFont typeface="Arial" panose="020B0604020202020204" pitchFamily="34" charset="0"/>
              <a:buChar char="•"/>
            </a:pPr>
            <a:r>
              <a:rPr lang="en-AU" sz="1400" dirty="0"/>
              <a:t>Workshop a conclusion paragraph on the same topic. This will involve showing how to quickly sum up the major reasons and end with a reinforcement of the topic.</a:t>
            </a:r>
          </a:p>
        </p:txBody>
      </p:sp>
    </p:spTree>
    <p:extLst>
      <p:ext uri="{BB962C8B-B14F-4D97-AF65-F5344CB8AC3E}">
        <p14:creationId xmlns:p14="http://schemas.microsoft.com/office/powerpoint/2010/main" val="41527929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3" y="627534"/>
            <a:ext cx="7597313" cy="3724096"/>
          </a:xfrm>
          <a:prstGeom prst="rect">
            <a:avLst/>
          </a:prstGeom>
          <a:noFill/>
        </p:spPr>
        <p:txBody>
          <a:bodyPr wrap="square" rtlCol="0">
            <a:spAutoFit/>
          </a:bodyPr>
          <a:lstStyle/>
          <a:p>
            <a:endParaRPr lang="en-AU" sz="1600" dirty="0"/>
          </a:p>
          <a:p>
            <a:r>
              <a:rPr lang="en-US" sz="1600" dirty="0"/>
              <a:t>Aristotle and </a:t>
            </a:r>
            <a:r>
              <a:rPr lang="en-US" sz="1600" b="1" i="1" dirty="0"/>
              <a:t>The Art of Rhetoric</a:t>
            </a:r>
            <a:r>
              <a:rPr lang="en-US" sz="1600" dirty="0"/>
              <a:t> (c330 BC).</a:t>
            </a:r>
            <a:endParaRPr lang="en-AU" sz="1600" dirty="0"/>
          </a:p>
          <a:p>
            <a:r>
              <a:rPr lang="en-US" sz="1600" dirty="0"/>
              <a:t> </a:t>
            </a:r>
            <a:endParaRPr lang="en-AU" sz="1600" dirty="0"/>
          </a:p>
          <a:p>
            <a:r>
              <a:rPr lang="en-US" sz="1600" dirty="0"/>
              <a:t>There are no less than 60 rhetorical devices. But it </a:t>
            </a:r>
            <a:r>
              <a:rPr lang="en-US" sz="1600" dirty="0" smtClean="0"/>
              <a:t>is</a:t>
            </a:r>
            <a:br>
              <a:rPr lang="en-US" sz="1600" dirty="0" smtClean="0"/>
            </a:br>
            <a:r>
              <a:rPr lang="en-US" sz="1600" dirty="0" smtClean="0"/>
              <a:t>important </a:t>
            </a:r>
            <a:r>
              <a:rPr lang="en-US" sz="1600" dirty="0"/>
              <a:t>to be selective. Here are the most important:</a:t>
            </a:r>
            <a:endParaRPr lang="en-AU" sz="1600" dirty="0"/>
          </a:p>
          <a:p>
            <a:r>
              <a:rPr lang="en-US" sz="1600" dirty="0"/>
              <a:t> </a:t>
            </a:r>
            <a:endParaRPr lang="en-AU" sz="1600" dirty="0"/>
          </a:p>
          <a:p>
            <a:pPr marL="285750" lvl="0" indent="-285750">
              <a:buFont typeface="Arial" panose="020B0604020202020204" pitchFamily="34" charset="0"/>
              <a:buChar char="•"/>
            </a:pPr>
            <a:r>
              <a:rPr lang="en-AU" sz="1400" b="1" dirty="0"/>
              <a:t>Repetition</a:t>
            </a:r>
            <a:r>
              <a:rPr lang="en-AU" sz="1400" dirty="0"/>
              <a:t> - repeating a word or phrase several times, to </a:t>
            </a:r>
            <a:r>
              <a:rPr lang="en-AU" sz="1400" dirty="0" smtClean="0"/>
              <a:t/>
            </a:r>
            <a:br>
              <a:rPr lang="en-AU" sz="1400" dirty="0" smtClean="0"/>
            </a:br>
            <a:r>
              <a:rPr lang="en-AU" sz="1400" dirty="0" smtClean="0"/>
              <a:t>make </a:t>
            </a:r>
            <a:r>
              <a:rPr lang="en-AU" sz="1400" dirty="0"/>
              <a:t>the point clearer </a:t>
            </a:r>
            <a:r>
              <a:rPr lang="en-AU" sz="1400" dirty="0" err="1"/>
              <a:t>eg</a:t>
            </a:r>
            <a:r>
              <a:rPr lang="en-AU" sz="1400" dirty="0"/>
              <a:t> </a:t>
            </a:r>
            <a:r>
              <a:rPr lang="en-AU" sz="1400" i="1" dirty="0"/>
              <a:t>Homework is good </a:t>
            </a:r>
            <a:r>
              <a:rPr lang="en-AU" sz="1400" i="1" dirty="0" smtClean="0"/>
              <a:t>for</a:t>
            </a:r>
            <a:br>
              <a:rPr lang="en-AU" sz="1400" i="1" dirty="0" smtClean="0"/>
            </a:br>
            <a:r>
              <a:rPr lang="en-AU" sz="1400" i="1" dirty="0" smtClean="0"/>
              <a:t>teachers</a:t>
            </a:r>
            <a:r>
              <a:rPr lang="en-AU" sz="1400" i="1" dirty="0"/>
              <a:t>. Homework is good for kids. Homework </a:t>
            </a:r>
            <a:r>
              <a:rPr lang="en-AU" sz="1400" i="1" dirty="0" smtClean="0"/>
              <a:t>is </a:t>
            </a:r>
            <a:r>
              <a:rPr lang="en-AU" sz="1400" i="1" dirty="0"/>
              <a:t>good for </a:t>
            </a:r>
            <a:r>
              <a:rPr lang="en-AU" sz="1400" i="1" dirty="0" smtClean="0"/>
              <a:t/>
            </a:r>
            <a:br>
              <a:rPr lang="en-AU" sz="1400" i="1" dirty="0" smtClean="0"/>
            </a:br>
            <a:r>
              <a:rPr lang="en-AU" sz="1400" i="1" dirty="0" smtClean="0"/>
              <a:t>parents</a:t>
            </a:r>
            <a:r>
              <a:rPr lang="en-AU" sz="1400" i="1" dirty="0"/>
              <a:t>. Homework is good for everyone.</a:t>
            </a:r>
            <a:r>
              <a:rPr lang="en-AU" sz="1400" dirty="0"/>
              <a:t> </a:t>
            </a:r>
          </a:p>
          <a:p>
            <a:pPr marL="285750" lvl="0" indent="-285750">
              <a:buFont typeface="Arial" panose="020B0604020202020204" pitchFamily="34" charset="0"/>
              <a:buChar char="•"/>
            </a:pPr>
            <a:r>
              <a:rPr lang="en-AU" sz="1400" b="1" dirty="0"/>
              <a:t>Rhetorical question </a:t>
            </a:r>
            <a:r>
              <a:rPr lang="en-AU" sz="1400" dirty="0"/>
              <a:t>- asking a question which is really a statement </a:t>
            </a:r>
            <a:r>
              <a:rPr lang="en-AU" sz="1400" dirty="0" err="1"/>
              <a:t>eg</a:t>
            </a:r>
            <a:r>
              <a:rPr lang="en-AU" sz="1400" dirty="0"/>
              <a:t> </a:t>
            </a:r>
            <a:r>
              <a:rPr lang="en-AU" sz="1400" i="1" dirty="0"/>
              <a:t>But is one hour enough? No. </a:t>
            </a:r>
            <a:r>
              <a:rPr lang="en-AU" sz="1400" i="1" dirty="0" smtClean="0"/>
              <a:t>So </a:t>
            </a:r>
            <a:r>
              <a:rPr lang="en-AU" sz="1400" i="1" dirty="0"/>
              <a:t>can I do it at home?</a:t>
            </a:r>
            <a:endParaRPr lang="en-AU" sz="1400" dirty="0"/>
          </a:p>
          <a:p>
            <a:pPr marL="285750" lvl="0" indent="-285750">
              <a:buFont typeface="Arial" panose="020B0604020202020204" pitchFamily="34" charset="0"/>
              <a:buChar char="•"/>
            </a:pPr>
            <a:r>
              <a:rPr lang="en-AU" sz="1400" b="1" dirty="0"/>
              <a:t>Metaphor and simile </a:t>
            </a:r>
            <a:r>
              <a:rPr lang="en-AU" sz="1400" dirty="0"/>
              <a:t>- comparing something to something else </a:t>
            </a:r>
            <a:r>
              <a:rPr lang="en-AU" sz="1400" dirty="0" err="1"/>
              <a:t>eg</a:t>
            </a:r>
            <a:r>
              <a:rPr lang="en-AU" sz="1400" dirty="0"/>
              <a:t> </a:t>
            </a:r>
            <a:r>
              <a:rPr lang="en-AU" sz="1400" i="1" dirty="0"/>
              <a:t>…homework is like eating your vegetables - it may be not your first choice - but it’s good for you (simile); homework gives you bigger mental muscles - by practising that much you get really good at the skills (metaphor</a:t>
            </a:r>
            <a:r>
              <a:rPr lang="en-AU" sz="1400" i="1" dirty="0" smtClean="0"/>
              <a:t>).</a:t>
            </a:r>
            <a:endParaRPr lang="en-AU" sz="1400" dirty="0"/>
          </a:p>
          <a:p>
            <a:pPr marL="285750" lvl="0" indent="-285750">
              <a:buFont typeface="Arial" panose="020B0604020202020204" pitchFamily="34" charset="0"/>
              <a:buChar char="•"/>
            </a:pPr>
            <a:r>
              <a:rPr lang="en-AU" sz="1400" b="1" dirty="0"/>
              <a:t>Analogy or parallelism</a:t>
            </a:r>
            <a:r>
              <a:rPr lang="en-AU" sz="1400" b="1" i="1" dirty="0"/>
              <a:t> </a:t>
            </a:r>
            <a:r>
              <a:rPr lang="en-AU" sz="1400" i="1" dirty="0"/>
              <a:t>- </a:t>
            </a:r>
            <a:r>
              <a:rPr lang="en-AU" sz="1400" dirty="0" err="1"/>
              <a:t>eg</a:t>
            </a:r>
            <a:r>
              <a:rPr lang="en-AU" sz="1400" i="1" dirty="0"/>
              <a:t> Reading is food for the brain. School work is full of nutrients.</a:t>
            </a:r>
            <a:r>
              <a:rPr lang="en-AU" sz="1400" dirty="0"/>
              <a:t> </a:t>
            </a:r>
          </a:p>
        </p:txBody>
      </p:sp>
      <p:sp>
        <p:nvSpPr>
          <p:cNvPr id="2" name="Rectangle 1"/>
          <p:cNvSpPr/>
          <p:nvPr/>
        </p:nvSpPr>
        <p:spPr>
          <a:xfrm>
            <a:off x="3594104" y="483518"/>
            <a:ext cx="1955792" cy="369332"/>
          </a:xfrm>
          <a:prstGeom prst="rect">
            <a:avLst/>
          </a:prstGeom>
        </p:spPr>
        <p:txBody>
          <a:bodyPr wrap="none">
            <a:spAutoFit/>
          </a:bodyPr>
          <a:lstStyle/>
          <a:p>
            <a:r>
              <a:rPr lang="en-AU" b="1" dirty="0"/>
              <a:t>Persuasive devices</a:t>
            </a:r>
            <a:endParaRPr lang="en-AU" dirty="0"/>
          </a:p>
        </p:txBody>
      </p:sp>
      <p:pic>
        <p:nvPicPr>
          <p:cNvPr id="20482" name="Picture 2" descr="http://www.blogcdn.com/www.parentdish.co.uk/media/2012/03/girl-daydreaming-r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987574"/>
            <a:ext cx="2484745" cy="165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4815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4248" y="771550"/>
            <a:ext cx="5331928" cy="3785652"/>
          </a:xfrm>
          <a:prstGeom prst="rect">
            <a:avLst/>
          </a:prstGeom>
          <a:noFill/>
        </p:spPr>
        <p:txBody>
          <a:bodyPr wrap="square" rtlCol="0">
            <a:spAutoFit/>
          </a:bodyPr>
          <a:lstStyle/>
          <a:p>
            <a:pPr marL="285750" lvl="0" indent="-285750">
              <a:buFont typeface="Arial" panose="020B0604020202020204" pitchFamily="34" charset="0"/>
              <a:buChar char="•"/>
            </a:pPr>
            <a:r>
              <a:rPr lang="en-AU" sz="1400" b="1" dirty="0"/>
              <a:t>Emotive language </a:t>
            </a:r>
            <a:r>
              <a:rPr lang="en-AU" sz="1400" dirty="0"/>
              <a:t>- using words which have strong “feelings” attached </a:t>
            </a:r>
            <a:r>
              <a:rPr lang="en-AU" sz="1400" dirty="0" err="1"/>
              <a:t>eg</a:t>
            </a:r>
            <a:r>
              <a:rPr lang="en-AU" sz="1400" dirty="0"/>
              <a:t> </a:t>
            </a:r>
            <a:r>
              <a:rPr lang="en-AU" sz="1400" i="1" dirty="0"/>
              <a:t>Homework gives you a buzz. Homework is a chance to cuddle up with Mum and make a strong, happy connection to school. Homework is fun. Homework is cool</a:t>
            </a:r>
            <a:r>
              <a:rPr lang="en-AU" sz="1400" i="1" dirty="0" smtClean="0"/>
              <a:t>.</a:t>
            </a:r>
            <a:br>
              <a:rPr lang="en-AU" sz="1400" i="1" dirty="0" smtClean="0"/>
            </a:br>
            <a:endParaRPr lang="en-AU" sz="1400" dirty="0"/>
          </a:p>
          <a:p>
            <a:pPr marL="285750" lvl="0" indent="-285750">
              <a:buFont typeface="Arial" panose="020B0604020202020204" pitchFamily="34" charset="0"/>
              <a:buChar char="•"/>
            </a:pPr>
            <a:r>
              <a:rPr lang="en-AU" sz="1400" b="1" dirty="0"/>
              <a:t>Anecdote</a:t>
            </a:r>
            <a:r>
              <a:rPr lang="en-AU" sz="1400" dirty="0"/>
              <a:t> - a short story dropped in to make a point </a:t>
            </a:r>
            <a:r>
              <a:rPr lang="en-AU" sz="1400" dirty="0" err="1"/>
              <a:t>eg</a:t>
            </a:r>
            <a:r>
              <a:rPr lang="en-AU" sz="1400" dirty="0"/>
              <a:t>. </a:t>
            </a:r>
            <a:r>
              <a:rPr lang="en-AU" sz="1400" i="1" dirty="0"/>
              <a:t>My cousin was having trouble reading. Then her Mum asked for extra home reading and they spent an hour each day working on her reading. Within a term she had caught up to the class and was feeling great about reading. </a:t>
            </a:r>
            <a:r>
              <a:rPr lang="en-AU" sz="1400" i="1" dirty="0" smtClean="0"/>
              <a:t/>
            </a:r>
            <a:br>
              <a:rPr lang="en-AU" sz="1400" i="1" dirty="0" smtClean="0"/>
            </a:br>
            <a:endParaRPr lang="en-AU" sz="1400" dirty="0"/>
          </a:p>
          <a:p>
            <a:pPr marL="285750" lvl="0" indent="-285750">
              <a:buFont typeface="Arial" panose="020B0604020202020204" pitchFamily="34" charset="0"/>
              <a:buChar char="•"/>
            </a:pPr>
            <a:r>
              <a:rPr lang="en-AU" sz="1400" b="1" dirty="0"/>
              <a:t>Appeal to fear, or pride or greed </a:t>
            </a:r>
            <a:r>
              <a:rPr lang="en-AU" sz="1400" dirty="0" err="1"/>
              <a:t>eg</a:t>
            </a:r>
            <a:r>
              <a:rPr lang="en-AU" sz="1400" dirty="0"/>
              <a:t> </a:t>
            </a:r>
            <a:r>
              <a:rPr lang="en-US" sz="1400" i="1" dirty="0"/>
              <a:t>If you never do any homework, you’ll get to high school, and it will freak you out. Imagine being terrified of something that other kids are used to? Homework will make you feel good about yourself. It will make you a master. If you’re good at schoolwork, you’ll do well, and go on to a great job. Wouldn’t you like to be paid a lot</a:t>
            </a:r>
            <a:r>
              <a:rPr lang="en-US" sz="1400" i="1" dirty="0" smtClean="0"/>
              <a:t>?</a:t>
            </a:r>
            <a:r>
              <a:rPr lang="en-US" sz="1600" dirty="0"/>
              <a:t> </a:t>
            </a:r>
            <a:endParaRPr lang="en-AU" sz="1600" dirty="0"/>
          </a:p>
        </p:txBody>
      </p:sp>
      <p:sp>
        <p:nvSpPr>
          <p:cNvPr id="2" name="Rectangle 1"/>
          <p:cNvSpPr/>
          <p:nvPr/>
        </p:nvSpPr>
        <p:spPr>
          <a:xfrm>
            <a:off x="7488131" y="3308329"/>
            <a:ext cx="982961" cy="215444"/>
          </a:xfrm>
          <a:prstGeom prst="rect">
            <a:avLst/>
          </a:prstGeom>
        </p:spPr>
        <p:txBody>
          <a:bodyPr wrap="none">
            <a:spAutoFit/>
          </a:bodyPr>
          <a:lstStyle/>
          <a:p>
            <a:r>
              <a:rPr lang="en-AU" sz="800" dirty="0" smtClean="0"/>
              <a:t>www.kidspot.co.nz</a:t>
            </a:r>
            <a:endParaRPr lang="en-AU" sz="800" dirty="0"/>
          </a:p>
        </p:txBody>
      </p:sp>
      <p:pic>
        <p:nvPicPr>
          <p:cNvPr id="21506" name="Picture 2" descr="http://d33y93cfm0wb4z.cloudfront.net/kidspotnz/Aisling/Features/when_winning_is_eas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9204" y="1707654"/>
            <a:ext cx="2314916" cy="162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4159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1203598"/>
            <a:ext cx="5256584" cy="28931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AU" sz="1400" b="1" dirty="0" smtClean="0"/>
              <a:t>Suggested activities</a:t>
            </a:r>
          </a:p>
          <a:p>
            <a:endParaRPr lang="en-AU" sz="1400" dirty="0"/>
          </a:p>
          <a:p>
            <a:pPr marL="285750" lvl="0" indent="-285750">
              <a:buFont typeface="Arial" panose="020B0604020202020204" pitchFamily="34" charset="0"/>
              <a:buChar char="•"/>
            </a:pPr>
            <a:r>
              <a:rPr lang="en-AU" sz="1400" dirty="0"/>
              <a:t>Workshop each one of the rhetorical devices listed on a topic like “Let’s banish bullying”. Brainstorm examples of each </a:t>
            </a:r>
            <a:r>
              <a:rPr lang="en-AU" sz="1400" dirty="0" err="1"/>
              <a:t>eg</a:t>
            </a:r>
            <a:r>
              <a:rPr lang="en-AU" sz="1400" dirty="0"/>
              <a:t> </a:t>
            </a:r>
            <a:r>
              <a:rPr lang="en-AU" sz="1400" i="1" dirty="0"/>
              <a:t>Analogy - Bullying is painful - but unlike a bruise it will not fade away</a:t>
            </a:r>
            <a:r>
              <a:rPr lang="en-AU" sz="1400" dirty="0"/>
              <a:t>.   </a:t>
            </a:r>
            <a:r>
              <a:rPr lang="en-AU" sz="1400" dirty="0" smtClean="0"/>
              <a:t/>
            </a:r>
            <a:br>
              <a:rPr lang="en-AU" sz="1400" dirty="0" smtClean="0"/>
            </a:br>
            <a:endParaRPr lang="en-AU" sz="1400" dirty="0"/>
          </a:p>
          <a:p>
            <a:pPr marL="285750" lvl="0" indent="-285750">
              <a:buFont typeface="Arial" panose="020B0604020202020204" pitchFamily="34" charset="0"/>
              <a:buChar char="•"/>
            </a:pPr>
            <a:r>
              <a:rPr lang="en-AU" sz="1400" dirty="0"/>
              <a:t>Look at a piece of writing that is full of persuasive devices, and analyse them one by one. </a:t>
            </a:r>
            <a:r>
              <a:rPr lang="en-AU" sz="1400" dirty="0" smtClean="0"/>
              <a:t>(Sample pieces are </a:t>
            </a:r>
            <a:r>
              <a:rPr lang="en-AU" sz="1400" dirty="0"/>
              <a:t>provided with this webinar</a:t>
            </a:r>
            <a:r>
              <a:rPr lang="en-AU" sz="1400" dirty="0" smtClean="0"/>
              <a:t>.)</a:t>
            </a:r>
            <a:br>
              <a:rPr lang="en-AU" sz="1400" dirty="0" smtClean="0"/>
            </a:br>
            <a:endParaRPr lang="en-AU" sz="1400" dirty="0"/>
          </a:p>
          <a:p>
            <a:pPr marL="285750" lvl="0" indent="-285750">
              <a:buFont typeface="Arial" panose="020B0604020202020204" pitchFamily="34" charset="0"/>
              <a:buChar char="•"/>
            </a:pPr>
            <a:r>
              <a:rPr lang="en-AU" sz="1400" dirty="0"/>
              <a:t>Take a topic like “It is wrong to damage the environment” and think of all the emotive words or phrases that could be used to persuade an audience to agree with it.</a:t>
            </a:r>
          </a:p>
        </p:txBody>
      </p:sp>
    </p:spTree>
    <p:extLst>
      <p:ext uri="{BB962C8B-B14F-4D97-AF65-F5344CB8AC3E}">
        <p14:creationId xmlns:p14="http://schemas.microsoft.com/office/powerpoint/2010/main" val="10266303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632848" cy="646331"/>
          </a:xfrm>
          <a:prstGeom prst="rect">
            <a:avLst/>
          </a:prstGeom>
          <a:noFill/>
        </p:spPr>
        <p:txBody>
          <a:bodyPr wrap="square" rtlCol="0">
            <a:spAutoFit/>
          </a:bodyPr>
          <a:lstStyle/>
          <a:p>
            <a:pPr algn="ctr"/>
            <a:r>
              <a:rPr lang="en-AU" sz="2000" b="1" dirty="0"/>
              <a:t>Do’s and Don’ts</a:t>
            </a:r>
            <a:endParaRPr lang="en-AU" sz="2000" dirty="0"/>
          </a:p>
          <a:p>
            <a:r>
              <a:rPr lang="en-US" sz="1600" dirty="0"/>
              <a:t> </a:t>
            </a:r>
            <a:endParaRPr lang="en-AU" sz="1600" dirty="0"/>
          </a:p>
        </p:txBody>
      </p:sp>
      <p:sp>
        <p:nvSpPr>
          <p:cNvPr id="2" name="Rectangle 1"/>
          <p:cNvSpPr/>
          <p:nvPr/>
        </p:nvSpPr>
        <p:spPr>
          <a:xfrm>
            <a:off x="749136" y="1204781"/>
            <a:ext cx="3744416" cy="3385542"/>
          </a:xfrm>
          <a:prstGeom prst="rect">
            <a:avLst/>
          </a:prstGeom>
        </p:spPr>
        <p:txBody>
          <a:bodyPr wrap="square">
            <a:spAutoFit/>
          </a:bodyPr>
          <a:lstStyle/>
          <a:p>
            <a:r>
              <a:rPr lang="en-US" b="1" dirty="0"/>
              <a:t>DO</a:t>
            </a:r>
            <a:endParaRPr lang="en-AU" dirty="0"/>
          </a:p>
          <a:p>
            <a:r>
              <a:rPr lang="en-US" dirty="0"/>
              <a:t> </a:t>
            </a:r>
            <a:endParaRPr lang="en-AU" dirty="0"/>
          </a:p>
          <a:p>
            <a:pPr marL="285750" lvl="0" indent="-285750">
              <a:buFont typeface="Arial" panose="020B0604020202020204" pitchFamily="34" charset="0"/>
              <a:buChar char="•"/>
            </a:pPr>
            <a:r>
              <a:rPr lang="en-US" sz="1600" dirty="0"/>
              <a:t>Make your opinion or contention very clear in the first paragraph</a:t>
            </a:r>
            <a:endParaRPr lang="en-AU" sz="1600" dirty="0"/>
          </a:p>
          <a:p>
            <a:pPr marL="285750" lvl="0" indent="-285750">
              <a:buFont typeface="Arial" panose="020B0604020202020204" pitchFamily="34" charset="0"/>
              <a:buChar char="•"/>
            </a:pPr>
            <a:r>
              <a:rPr lang="en-US" sz="1600" dirty="0"/>
              <a:t>Make sure that every body paragraph has only one major reason or argument</a:t>
            </a:r>
            <a:endParaRPr lang="en-AU" sz="1600" dirty="0"/>
          </a:p>
          <a:p>
            <a:pPr marL="285750" lvl="0" indent="-285750">
              <a:buFont typeface="Arial" panose="020B0604020202020204" pitchFamily="34" charset="0"/>
              <a:buChar char="•"/>
            </a:pPr>
            <a:r>
              <a:rPr lang="en-US" sz="1600" dirty="0"/>
              <a:t>Make sure every reason is backed up by evidence</a:t>
            </a:r>
            <a:endParaRPr lang="en-AU" sz="1600" dirty="0"/>
          </a:p>
          <a:p>
            <a:pPr marL="285750" lvl="0" indent="-285750">
              <a:buFont typeface="Arial" panose="020B0604020202020204" pitchFamily="34" charset="0"/>
              <a:buChar char="•"/>
            </a:pPr>
            <a:r>
              <a:rPr lang="en-US" sz="1600" dirty="0"/>
              <a:t>Make sure there is a conclusion, which restates the contention</a:t>
            </a:r>
            <a:endParaRPr lang="en-AU" sz="1600" dirty="0"/>
          </a:p>
          <a:p>
            <a:pPr marL="285750" lvl="0" indent="-285750">
              <a:buFont typeface="Arial" panose="020B0604020202020204" pitchFamily="34" charset="0"/>
              <a:buChar char="•"/>
            </a:pPr>
            <a:r>
              <a:rPr lang="en-US" sz="1600" dirty="0"/>
              <a:t>Use rhetorical or language devices to appeal to the audience</a:t>
            </a:r>
            <a:r>
              <a:rPr lang="en-US" dirty="0"/>
              <a:t/>
            </a:r>
            <a:br>
              <a:rPr lang="en-US" dirty="0"/>
            </a:br>
            <a:endParaRPr lang="en-US" dirty="0"/>
          </a:p>
        </p:txBody>
      </p:sp>
      <p:sp>
        <p:nvSpPr>
          <p:cNvPr id="3" name="Rectangle 2"/>
          <p:cNvSpPr/>
          <p:nvPr/>
        </p:nvSpPr>
        <p:spPr>
          <a:xfrm>
            <a:off x="4932040" y="1204781"/>
            <a:ext cx="3528392" cy="3385542"/>
          </a:xfrm>
          <a:prstGeom prst="rect">
            <a:avLst/>
          </a:prstGeom>
        </p:spPr>
        <p:txBody>
          <a:bodyPr wrap="square">
            <a:spAutoFit/>
          </a:bodyPr>
          <a:lstStyle/>
          <a:p>
            <a:r>
              <a:rPr lang="en-US" b="1" dirty="0"/>
              <a:t>DON’T</a:t>
            </a:r>
            <a:endParaRPr lang="en-AU" dirty="0"/>
          </a:p>
          <a:p>
            <a:r>
              <a:rPr lang="en-US" dirty="0"/>
              <a:t> </a:t>
            </a:r>
            <a:endParaRPr lang="en-AU" dirty="0"/>
          </a:p>
          <a:p>
            <a:pPr marL="285750" lvl="0" indent="-285750">
              <a:buFont typeface="Arial" panose="020B0604020202020204" pitchFamily="34" charset="0"/>
              <a:buChar char="•"/>
            </a:pPr>
            <a:r>
              <a:rPr lang="en-US" sz="1600" dirty="0"/>
              <a:t>Fail to announce the contention or leave it to the reader to guess what you think</a:t>
            </a:r>
            <a:endParaRPr lang="en-AU" sz="1600" dirty="0"/>
          </a:p>
          <a:p>
            <a:pPr marL="285750" lvl="0" indent="-285750">
              <a:buFont typeface="Arial" panose="020B0604020202020204" pitchFamily="34" charset="0"/>
              <a:buChar char="•"/>
            </a:pPr>
            <a:r>
              <a:rPr lang="en-US" sz="1600" dirty="0"/>
              <a:t>Mix up the reasons, or spread them across paragraphs</a:t>
            </a:r>
            <a:endParaRPr lang="en-AU" sz="1600" dirty="0"/>
          </a:p>
          <a:p>
            <a:pPr marL="285750" lvl="0" indent="-285750">
              <a:buFont typeface="Arial" panose="020B0604020202020204" pitchFamily="34" charset="0"/>
              <a:buChar char="•"/>
            </a:pPr>
            <a:r>
              <a:rPr lang="en-US" sz="1600" dirty="0"/>
              <a:t>Assert opinions without any evidence</a:t>
            </a:r>
            <a:endParaRPr lang="en-AU" sz="1600" dirty="0"/>
          </a:p>
          <a:p>
            <a:pPr marL="285750" lvl="0" indent="-285750">
              <a:buFont typeface="Arial" panose="020B0604020202020204" pitchFamily="34" charset="0"/>
              <a:buChar char="•"/>
            </a:pPr>
            <a:r>
              <a:rPr lang="en-US" sz="1600" dirty="0"/>
              <a:t>Get angry and abusive in an attempt to persuade</a:t>
            </a:r>
            <a:endParaRPr lang="en-AU" sz="1600" dirty="0"/>
          </a:p>
          <a:p>
            <a:pPr marL="285750" lvl="0" indent="-285750">
              <a:buFont typeface="Arial" panose="020B0604020202020204" pitchFamily="34" charset="0"/>
              <a:buChar char="•"/>
            </a:pPr>
            <a:r>
              <a:rPr lang="en-US" sz="1600" dirty="0"/>
              <a:t>Fail to sum up at the end</a:t>
            </a:r>
            <a:endParaRPr lang="en-AU" sz="1600" dirty="0"/>
          </a:p>
          <a:p>
            <a:pPr lvl="0"/>
            <a:endParaRPr lang="en-AU" dirty="0"/>
          </a:p>
        </p:txBody>
      </p:sp>
    </p:spTree>
    <p:extLst>
      <p:ext uri="{BB962C8B-B14F-4D97-AF65-F5344CB8AC3E}">
        <p14:creationId xmlns:p14="http://schemas.microsoft.com/office/powerpoint/2010/main" val="18527597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843558"/>
            <a:ext cx="4608512" cy="3293209"/>
          </a:xfrm>
          <a:prstGeom prst="rect">
            <a:avLst/>
          </a:prstGeom>
          <a:noFill/>
        </p:spPr>
        <p:txBody>
          <a:bodyPr wrap="square" rtlCol="0">
            <a:spAutoFit/>
          </a:bodyPr>
          <a:lstStyle/>
          <a:p>
            <a:pPr algn="ctr"/>
            <a:r>
              <a:rPr lang="en-AU" sz="1600" b="1" dirty="0"/>
              <a:t>Why teach persuasive writing? </a:t>
            </a:r>
            <a:r>
              <a:rPr lang="en-AU" sz="1600" b="1" dirty="0" smtClean="0"/>
              <a:t/>
            </a:r>
            <a:br>
              <a:rPr lang="en-AU" sz="1600" b="1" dirty="0" smtClean="0"/>
            </a:br>
            <a:r>
              <a:rPr lang="en-AU" sz="1600" dirty="0" smtClean="0"/>
              <a:t>Because </a:t>
            </a:r>
            <a:r>
              <a:rPr lang="en-AU" sz="1600" dirty="0"/>
              <a:t>it is an essential skill. </a:t>
            </a:r>
          </a:p>
          <a:p>
            <a:r>
              <a:rPr lang="en-AU" sz="1600" dirty="0"/>
              <a:t> </a:t>
            </a:r>
          </a:p>
          <a:p>
            <a:r>
              <a:rPr lang="en-AU" sz="1600" i="1" dirty="0"/>
              <a:t>Plan, draft and publish imaginative, informative and persuasive texts demonstrating increasing control over text structures and language features…</a:t>
            </a:r>
            <a:r>
              <a:rPr lang="en-AU" sz="1600" dirty="0"/>
              <a:t> (Year 3, Literacy, Creating texts) </a:t>
            </a:r>
            <a:r>
              <a:rPr lang="en-AU" sz="1600" b="1" dirty="0"/>
              <a:t>Australian Curriculum</a:t>
            </a:r>
            <a:endParaRPr lang="en-AU" sz="1600" dirty="0"/>
          </a:p>
          <a:p>
            <a:r>
              <a:rPr lang="en-AU" sz="1600" dirty="0"/>
              <a:t> </a:t>
            </a:r>
          </a:p>
          <a:p>
            <a:r>
              <a:rPr lang="en-AU" sz="1600" dirty="0"/>
              <a:t>Students will independently write texts for a range of purposes across the curriculum that include recounting, describing, narrating, reporting, arguing, and explaining ideas and information. (Level 3) </a:t>
            </a:r>
            <a:r>
              <a:rPr lang="en-AU" sz="1600" b="1" dirty="0"/>
              <a:t>New Zealand Curriculum Writing Standards for Years </a:t>
            </a:r>
            <a:r>
              <a:rPr lang="en-AU" sz="1600" b="1" dirty="0" smtClean="0"/>
              <a:t>1-8</a:t>
            </a:r>
            <a:r>
              <a:rPr lang="en-AU" sz="1600" dirty="0"/>
              <a:t> </a:t>
            </a:r>
          </a:p>
        </p:txBody>
      </p:sp>
      <p:pic>
        <p:nvPicPr>
          <p:cNvPr id="2050" name="Picture 2" descr="http://thecurrentplus.com/wp-content/uploads/2014/09/writing-ki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707654"/>
            <a:ext cx="2742388" cy="18254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10224" y="3580442"/>
            <a:ext cx="2736304" cy="215444"/>
          </a:xfrm>
          <a:prstGeom prst="rect">
            <a:avLst/>
          </a:prstGeom>
          <a:noFill/>
        </p:spPr>
        <p:txBody>
          <a:bodyPr wrap="square" rtlCol="0">
            <a:spAutoFit/>
          </a:bodyPr>
          <a:lstStyle/>
          <a:p>
            <a:pPr algn="ctr"/>
            <a:r>
              <a:rPr lang="en-AU" sz="800" dirty="0" err="1" smtClean="0"/>
              <a:t>Img</a:t>
            </a:r>
            <a:r>
              <a:rPr lang="en-AU" sz="800" dirty="0" smtClean="0"/>
              <a:t>: </a:t>
            </a:r>
            <a:r>
              <a:rPr lang="en-AU" sz="800" dirty="0"/>
              <a:t>www.dentonthedragon.com</a:t>
            </a:r>
          </a:p>
        </p:txBody>
      </p:sp>
    </p:spTree>
    <p:extLst>
      <p:ext uri="{BB962C8B-B14F-4D97-AF65-F5344CB8AC3E}">
        <p14:creationId xmlns:p14="http://schemas.microsoft.com/office/powerpoint/2010/main" val="26083872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11709"/>
            <a:ext cx="8229600" cy="2382913"/>
          </a:xfrm>
        </p:spPr>
        <p:txBody>
          <a:bodyPr>
            <a:normAutofit/>
          </a:bodyPr>
          <a:lstStyle/>
          <a:p>
            <a:pPr marL="0" indent="0" algn="ctr">
              <a:buNone/>
            </a:pPr>
            <a:r>
              <a:rPr lang="en-US" sz="3600" dirty="0" smtClean="0"/>
              <a:t>Questions and Answers…</a:t>
            </a:r>
            <a:endParaRPr lang="en-US" sz="3600" dirty="0"/>
          </a:p>
        </p:txBody>
      </p:sp>
    </p:spTree>
    <p:extLst>
      <p:ext uri="{BB962C8B-B14F-4D97-AF65-F5344CB8AC3E}">
        <p14:creationId xmlns:p14="http://schemas.microsoft.com/office/powerpoint/2010/main" val="32174674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0046" y="1347614"/>
            <a:ext cx="7632848" cy="2123658"/>
          </a:xfrm>
          <a:prstGeom prst="rect">
            <a:avLst/>
          </a:prstGeom>
          <a:noFill/>
        </p:spPr>
        <p:txBody>
          <a:bodyPr wrap="square" rtlCol="0">
            <a:spAutoFit/>
          </a:bodyPr>
          <a:lstStyle/>
          <a:p>
            <a:pPr algn="ctr"/>
            <a:r>
              <a:rPr lang="en-AU" sz="2000" b="1" dirty="0"/>
              <a:t>Overview of the webinar:</a:t>
            </a:r>
          </a:p>
          <a:p>
            <a:r>
              <a:rPr lang="en-AU" sz="1600" dirty="0"/>
              <a:t> </a:t>
            </a:r>
          </a:p>
          <a:p>
            <a:pPr marL="1657350" lvl="3" indent="-285750">
              <a:buFont typeface="Arial" panose="020B0604020202020204" pitchFamily="34" charset="0"/>
              <a:buChar char="•"/>
            </a:pPr>
            <a:r>
              <a:rPr lang="en-AU" sz="1600" dirty="0"/>
              <a:t>Key terminology</a:t>
            </a:r>
          </a:p>
          <a:p>
            <a:pPr marL="1657350" lvl="3" indent="-285750">
              <a:buFont typeface="Arial" panose="020B0604020202020204" pitchFamily="34" charset="0"/>
              <a:buChar char="•"/>
            </a:pPr>
            <a:r>
              <a:rPr lang="en-AU" sz="1600" dirty="0"/>
              <a:t>The logic of persuasion - what makes an argument work</a:t>
            </a:r>
          </a:p>
          <a:p>
            <a:pPr marL="1657350" lvl="3" indent="-285750">
              <a:buFont typeface="Arial" panose="020B0604020202020204" pitchFamily="34" charset="0"/>
              <a:buChar char="•"/>
            </a:pPr>
            <a:r>
              <a:rPr lang="en-AU" sz="1600" dirty="0"/>
              <a:t>The engines of persuasion - logos, ethos and pathos </a:t>
            </a:r>
          </a:p>
          <a:p>
            <a:pPr marL="1657350" lvl="3" indent="-285750">
              <a:buFont typeface="Arial" panose="020B0604020202020204" pitchFamily="34" charset="0"/>
              <a:buChar char="•"/>
            </a:pPr>
            <a:r>
              <a:rPr lang="en-AU" sz="1600" dirty="0"/>
              <a:t>Structuring a persuasive piece</a:t>
            </a:r>
          </a:p>
          <a:p>
            <a:pPr marL="1657350" lvl="3" indent="-285750">
              <a:buFont typeface="Arial" panose="020B0604020202020204" pitchFamily="34" charset="0"/>
              <a:buChar char="•"/>
            </a:pPr>
            <a:r>
              <a:rPr lang="en-AU" sz="1600" dirty="0"/>
              <a:t>Persuasive devices - rhetoric, metaphor, </a:t>
            </a:r>
            <a:r>
              <a:rPr lang="en-AU" sz="1600" dirty="0" err="1"/>
              <a:t>etc</a:t>
            </a:r>
            <a:endParaRPr lang="en-AU" sz="1600" dirty="0"/>
          </a:p>
          <a:p>
            <a:pPr marL="1657350" lvl="3" indent="-285750">
              <a:buFont typeface="Arial" panose="020B0604020202020204" pitchFamily="34" charset="0"/>
              <a:buChar char="•"/>
            </a:pPr>
            <a:r>
              <a:rPr lang="en-AU" sz="1600" dirty="0"/>
              <a:t>Do’s and Don’ts </a:t>
            </a:r>
          </a:p>
        </p:txBody>
      </p:sp>
    </p:spTree>
    <p:extLst>
      <p:ext uri="{BB962C8B-B14F-4D97-AF65-F5344CB8AC3E}">
        <p14:creationId xmlns:p14="http://schemas.microsoft.com/office/powerpoint/2010/main" val="38910444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playtowrite.files.wordpress.com/2012/12/speech.jpg?w=17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950" y="1425559"/>
            <a:ext cx="1167388" cy="20463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3606" y="1203598"/>
            <a:ext cx="2018461" cy="329320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i="1" dirty="0" smtClean="0"/>
              <a:t/>
            </a:r>
            <a:br>
              <a:rPr lang="en-US" sz="1600" b="1" i="1" dirty="0" smtClean="0"/>
            </a:br>
            <a:r>
              <a:rPr lang="en-US" sz="1600" b="1" i="1" dirty="0" smtClean="0"/>
              <a:t>The </a:t>
            </a:r>
            <a:r>
              <a:rPr lang="en-US" sz="1600" b="1" i="1" dirty="0"/>
              <a:t>main terms</a:t>
            </a:r>
            <a:endParaRPr lang="en-AU" sz="1600" dirty="0"/>
          </a:p>
          <a:p>
            <a:pPr algn="ctr"/>
            <a:r>
              <a:rPr lang="en-US" sz="1600" dirty="0"/>
              <a:t> </a:t>
            </a:r>
            <a:endParaRPr lang="en-AU" sz="1600" dirty="0"/>
          </a:p>
          <a:p>
            <a:pPr algn="ctr"/>
            <a:r>
              <a:rPr lang="en-US" sz="1600" b="1" dirty="0"/>
              <a:t>Argument</a:t>
            </a:r>
            <a:endParaRPr lang="en-AU" sz="1600" dirty="0"/>
          </a:p>
          <a:p>
            <a:pPr algn="ctr"/>
            <a:r>
              <a:rPr lang="en-US" sz="1600" b="1" dirty="0"/>
              <a:t> </a:t>
            </a:r>
            <a:endParaRPr lang="en-AU" sz="1600" dirty="0"/>
          </a:p>
          <a:p>
            <a:pPr algn="ctr"/>
            <a:r>
              <a:rPr lang="en-US" sz="1600" b="1" dirty="0"/>
              <a:t>Persuasion</a:t>
            </a:r>
            <a:endParaRPr lang="en-AU" sz="1600" dirty="0"/>
          </a:p>
          <a:p>
            <a:pPr algn="ctr"/>
            <a:r>
              <a:rPr lang="en-US" sz="1600" b="1" dirty="0"/>
              <a:t> </a:t>
            </a:r>
            <a:endParaRPr lang="en-AU" sz="1600" dirty="0"/>
          </a:p>
          <a:p>
            <a:pPr algn="ctr"/>
            <a:r>
              <a:rPr lang="en-US" sz="1600" b="1" dirty="0"/>
              <a:t>Opinionative writing</a:t>
            </a:r>
            <a:endParaRPr lang="en-AU" sz="1600" dirty="0"/>
          </a:p>
          <a:p>
            <a:pPr algn="ctr"/>
            <a:r>
              <a:rPr lang="en-US" sz="1600" b="1" dirty="0"/>
              <a:t> </a:t>
            </a:r>
            <a:endParaRPr lang="en-AU" sz="1600" dirty="0"/>
          </a:p>
          <a:p>
            <a:pPr algn="ctr"/>
            <a:r>
              <a:rPr lang="en-US" sz="1600" b="1" dirty="0"/>
              <a:t>Exposition</a:t>
            </a:r>
            <a:endParaRPr lang="en-AU" sz="1600" dirty="0"/>
          </a:p>
          <a:p>
            <a:pPr algn="ctr"/>
            <a:r>
              <a:rPr lang="en-US" sz="1600" b="1" dirty="0"/>
              <a:t> </a:t>
            </a:r>
            <a:endParaRPr lang="en-AU" sz="1600" dirty="0"/>
          </a:p>
          <a:p>
            <a:pPr algn="ctr"/>
            <a:r>
              <a:rPr lang="en-US" sz="1600" b="1" dirty="0"/>
              <a:t>Discussion</a:t>
            </a:r>
            <a:endParaRPr lang="en-AU" sz="1600" dirty="0"/>
          </a:p>
          <a:p>
            <a:pPr algn="ctr"/>
            <a:r>
              <a:rPr lang="en-US" sz="1600" dirty="0"/>
              <a:t> </a:t>
            </a:r>
            <a:endParaRPr lang="en-AU" sz="1600" dirty="0"/>
          </a:p>
        </p:txBody>
      </p:sp>
      <p:sp>
        <p:nvSpPr>
          <p:cNvPr id="2" name="Rectangle 1"/>
          <p:cNvSpPr/>
          <p:nvPr/>
        </p:nvSpPr>
        <p:spPr>
          <a:xfrm>
            <a:off x="3275856" y="1203597"/>
            <a:ext cx="4392488" cy="3293209"/>
          </a:xfrm>
          <a:prstGeom prst="rect">
            <a:avLst/>
          </a:prstGeom>
        </p:spPr>
        <p:txBody>
          <a:bodyPr wrap="square">
            <a:spAutoFit/>
          </a:bodyPr>
          <a:lstStyle/>
          <a:p>
            <a:r>
              <a:rPr lang="en-US" sz="1600" b="1" dirty="0"/>
              <a:t>Argument,</a:t>
            </a:r>
            <a:r>
              <a:rPr lang="en-US" sz="1600" dirty="0"/>
              <a:t> </a:t>
            </a:r>
            <a:r>
              <a:rPr lang="en-US" sz="1600" b="1" dirty="0"/>
              <a:t>persuasion</a:t>
            </a:r>
            <a:r>
              <a:rPr lang="en-US" sz="1600" dirty="0"/>
              <a:t> and </a:t>
            </a:r>
            <a:r>
              <a:rPr lang="en-US" sz="1600" b="1" dirty="0"/>
              <a:t>opinionative writing </a:t>
            </a:r>
            <a:r>
              <a:rPr lang="en-US" sz="1600" dirty="0"/>
              <a:t>are about promoting or advancing an opinion</a:t>
            </a:r>
            <a:r>
              <a:rPr lang="en-US" sz="1600" dirty="0" smtClean="0"/>
              <a:t>.</a:t>
            </a:r>
            <a:br>
              <a:rPr lang="en-US" sz="1600" dirty="0" smtClean="0"/>
            </a:br>
            <a:endParaRPr lang="en-AU" sz="1600" dirty="0"/>
          </a:p>
          <a:p>
            <a:r>
              <a:rPr lang="en-US" sz="1600" dirty="0" smtClean="0"/>
              <a:t>     Too </a:t>
            </a:r>
            <a:r>
              <a:rPr lang="en-US" sz="1600" dirty="0"/>
              <a:t>much TV is bad for children.</a:t>
            </a:r>
            <a:endParaRPr lang="en-AU" sz="1600" dirty="0"/>
          </a:p>
          <a:p>
            <a:r>
              <a:rPr lang="en-US" sz="1600" dirty="0" smtClean="0"/>
              <a:t>     Regular </a:t>
            </a:r>
            <a:r>
              <a:rPr lang="en-US" sz="1600" dirty="0"/>
              <a:t>exercise is good for the health. </a:t>
            </a:r>
            <a:endParaRPr lang="en-AU" sz="1600" dirty="0" smtClean="0"/>
          </a:p>
          <a:p>
            <a:r>
              <a:rPr lang="en-AU" sz="1600" dirty="0"/>
              <a:t> </a:t>
            </a:r>
          </a:p>
          <a:p>
            <a:r>
              <a:rPr lang="en-AU" sz="1600" b="1" dirty="0"/>
              <a:t>Exposition</a:t>
            </a:r>
            <a:r>
              <a:rPr lang="en-AU" sz="1600" dirty="0"/>
              <a:t> and </a:t>
            </a:r>
            <a:r>
              <a:rPr lang="en-AU" sz="1600" b="1" dirty="0"/>
              <a:t>discussion</a:t>
            </a:r>
            <a:r>
              <a:rPr lang="en-AU" sz="1600" dirty="0"/>
              <a:t> have multiple viewpoints. </a:t>
            </a:r>
            <a:r>
              <a:rPr lang="en-AU" sz="1600" dirty="0" smtClean="0"/>
              <a:t/>
            </a:r>
            <a:br>
              <a:rPr lang="en-AU" sz="1600" dirty="0" smtClean="0"/>
            </a:br>
            <a:r>
              <a:rPr lang="en-AU" sz="1600" dirty="0"/>
              <a:t/>
            </a:r>
            <a:br>
              <a:rPr lang="en-AU" sz="1600" dirty="0"/>
            </a:br>
            <a:r>
              <a:rPr lang="en-AU" sz="1600" dirty="0" smtClean="0"/>
              <a:t>     </a:t>
            </a:r>
            <a:r>
              <a:rPr lang="en-US" sz="1600" dirty="0" smtClean="0"/>
              <a:t>TV </a:t>
            </a:r>
            <a:r>
              <a:rPr lang="en-US" sz="1600" dirty="0"/>
              <a:t>can be good. There are however also </a:t>
            </a:r>
            <a:r>
              <a:rPr lang="en-US" sz="1600" dirty="0" smtClean="0"/>
              <a:t/>
            </a:r>
            <a:br>
              <a:rPr lang="en-US" sz="1600" dirty="0" smtClean="0"/>
            </a:br>
            <a:r>
              <a:rPr lang="en-US" sz="1600" dirty="0" smtClean="0"/>
              <a:t>     some </a:t>
            </a:r>
            <a:r>
              <a:rPr lang="en-US" sz="1600" dirty="0"/>
              <a:t>risks.</a:t>
            </a:r>
            <a:endParaRPr lang="en-AU" sz="1600" dirty="0"/>
          </a:p>
          <a:p>
            <a:r>
              <a:rPr lang="en-AU" sz="1600" dirty="0" smtClean="0"/>
              <a:t>     </a:t>
            </a:r>
            <a:r>
              <a:rPr lang="en-US" sz="1600" dirty="0" smtClean="0"/>
              <a:t>Exercise </a:t>
            </a:r>
            <a:r>
              <a:rPr lang="en-US" sz="1600" dirty="0"/>
              <a:t>is useful, but it is </a:t>
            </a:r>
            <a:r>
              <a:rPr lang="en-US" sz="1600" dirty="0" smtClean="0"/>
              <a:t>possible </a:t>
            </a:r>
            <a:r>
              <a:rPr lang="en-US" sz="1600" dirty="0"/>
              <a:t>to </a:t>
            </a:r>
            <a:r>
              <a:rPr lang="en-US" sz="1600" dirty="0" smtClean="0"/>
              <a:t/>
            </a:r>
            <a:br>
              <a:rPr lang="en-US" sz="1600" dirty="0" smtClean="0"/>
            </a:br>
            <a:r>
              <a:rPr lang="en-US" sz="1600" dirty="0" smtClean="0"/>
              <a:t>     hurt </a:t>
            </a:r>
            <a:r>
              <a:rPr lang="en-US" sz="1600" dirty="0"/>
              <a:t>yourself with sport</a:t>
            </a:r>
            <a:r>
              <a:rPr lang="en-US" sz="1600" dirty="0" smtClean="0"/>
              <a:t>.</a:t>
            </a:r>
            <a:endParaRPr lang="en-AU" sz="1600" dirty="0"/>
          </a:p>
        </p:txBody>
      </p:sp>
      <p:pic>
        <p:nvPicPr>
          <p:cNvPr id="3076" name="Picture 4" descr="http://www.talk4writing.co.uk/wp-content/uploads/2013/08/childrendiscussingLE.JPG.w300h1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61673">
            <a:off x="6758844" y="3719907"/>
            <a:ext cx="1993404" cy="8372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45140" y="555526"/>
            <a:ext cx="2002151" cy="400110"/>
          </a:xfrm>
          <a:prstGeom prst="rect">
            <a:avLst/>
          </a:prstGeom>
        </p:spPr>
        <p:txBody>
          <a:bodyPr wrap="none">
            <a:spAutoFit/>
          </a:bodyPr>
          <a:lstStyle/>
          <a:p>
            <a:pPr algn="ctr"/>
            <a:r>
              <a:rPr lang="en-AU" sz="2000" b="1" dirty="0"/>
              <a:t> Key Terminology</a:t>
            </a:r>
            <a:endParaRPr lang="en-AU" sz="2000" dirty="0"/>
          </a:p>
        </p:txBody>
      </p:sp>
    </p:spTree>
    <p:extLst>
      <p:ext uri="{BB962C8B-B14F-4D97-AF65-F5344CB8AC3E}">
        <p14:creationId xmlns:p14="http://schemas.microsoft.com/office/powerpoint/2010/main" val="21784060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946343"/>
            <a:ext cx="4032448" cy="3570208"/>
          </a:xfrm>
          <a:prstGeom prst="rect">
            <a:avLst/>
          </a:prstGeom>
          <a:noFill/>
        </p:spPr>
        <p:txBody>
          <a:bodyPr wrap="square" rtlCol="0">
            <a:spAutoFit/>
          </a:bodyPr>
          <a:lstStyle/>
          <a:p>
            <a:r>
              <a:rPr lang="en-US" sz="1600" dirty="0" smtClean="0"/>
              <a:t>Simple </a:t>
            </a:r>
            <a:r>
              <a:rPr lang="en-US" sz="1600" dirty="0"/>
              <a:t>test:</a:t>
            </a:r>
            <a:endParaRPr lang="en-AU" sz="1600" dirty="0"/>
          </a:p>
          <a:p>
            <a:r>
              <a:rPr lang="en-US" sz="1600" dirty="0"/>
              <a:t> </a:t>
            </a:r>
            <a:endParaRPr lang="en-AU" sz="1600" dirty="0"/>
          </a:p>
          <a:p>
            <a:r>
              <a:rPr lang="en-US" sz="1600" b="1" dirty="0"/>
              <a:t>Do I agree with what is being proposed?</a:t>
            </a:r>
            <a:endParaRPr lang="en-AU" sz="1600" dirty="0"/>
          </a:p>
          <a:p>
            <a:r>
              <a:rPr lang="en-US" sz="1600" b="1" dirty="0"/>
              <a:t> </a:t>
            </a:r>
            <a:endParaRPr lang="en-AU" sz="1600" dirty="0"/>
          </a:p>
          <a:p>
            <a:r>
              <a:rPr lang="en-US" sz="1600" b="1" dirty="0"/>
              <a:t>Do I disagree</a:t>
            </a:r>
            <a:r>
              <a:rPr lang="en-US" sz="1600" b="1" dirty="0" smtClean="0"/>
              <a:t>?</a:t>
            </a:r>
            <a:endParaRPr lang="en-AU" sz="1600" dirty="0"/>
          </a:p>
          <a:p>
            <a:r>
              <a:rPr lang="en-US" sz="1600" dirty="0"/>
              <a:t> </a:t>
            </a:r>
            <a:endParaRPr lang="en-AU" sz="1600" dirty="0"/>
          </a:p>
          <a:p>
            <a:r>
              <a:rPr lang="en-US" sz="1600" b="1" i="1" dirty="0"/>
              <a:t>Argument text </a:t>
            </a:r>
            <a:r>
              <a:rPr lang="en-US" sz="1600" b="1" i="1" dirty="0" smtClean="0"/>
              <a:t>types</a:t>
            </a:r>
            <a:endParaRPr lang="en-AU" sz="1600" dirty="0"/>
          </a:p>
          <a:p>
            <a:pPr marL="285750" lvl="0" indent="-285750">
              <a:buFont typeface="Arial" panose="020B0604020202020204" pitchFamily="34" charset="0"/>
              <a:buChar char="•"/>
            </a:pPr>
            <a:r>
              <a:rPr lang="en-US" sz="1400" dirty="0"/>
              <a:t>A public speech (by a politician or other public figure)</a:t>
            </a:r>
            <a:endParaRPr lang="en-AU" sz="1400" dirty="0"/>
          </a:p>
          <a:p>
            <a:pPr marL="285750" lvl="0" indent="-285750">
              <a:buFont typeface="Arial" panose="020B0604020202020204" pitchFamily="34" charset="0"/>
              <a:buChar char="•"/>
            </a:pPr>
            <a:r>
              <a:rPr lang="en-US" sz="1400" dirty="0"/>
              <a:t>An article in the paper putting forward a point of view (an editorial or “opinion” piece, or “column”)</a:t>
            </a:r>
            <a:endParaRPr lang="en-AU" sz="1400" dirty="0"/>
          </a:p>
          <a:p>
            <a:pPr marL="285750" lvl="0" indent="-285750">
              <a:buFont typeface="Arial" panose="020B0604020202020204" pitchFamily="34" charset="0"/>
              <a:buChar char="•"/>
            </a:pPr>
            <a:r>
              <a:rPr lang="en-US" sz="1400" dirty="0"/>
              <a:t>An essay in a magazine which argues something</a:t>
            </a:r>
            <a:endParaRPr lang="en-AU" sz="1400" dirty="0"/>
          </a:p>
          <a:p>
            <a:pPr marL="285750" lvl="0" indent="-285750">
              <a:buFont typeface="Arial" panose="020B0604020202020204" pitchFamily="34" charset="0"/>
              <a:buChar char="•"/>
            </a:pPr>
            <a:r>
              <a:rPr lang="en-US" sz="1400" dirty="0"/>
              <a:t>An advertisement (either in print or on TV, radio or the internet) </a:t>
            </a:r>
            <a:r>
              <a:rPr lang="en-AU" sz="1600" dirty="0"/>
              <a:t> </a:t>
            </a:r>
          </a:p>
        </p:txBody>
      </p:sp>
      <p:pic>
        <p:nvPicPr>
          <p:cNvPr id="4098" name="Picture 2" descr="http://www.allure.com/beauty-trends/blogs/daily-beauty-reporter/female-politicians-beau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131590"/>
            <a:ext cx="2294694" cy="30595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28156" y="483518"/>
            <a:ext cx="3186064" cy="369332"/>
          </a:xfrm>
          <a:prstGeom prst="rect">
            <a:avLst/>
          </a:prstGeom>
        </p:spPr>
        <p:txBody>
          <a:bodyPr wrap="none">
            <a:spAutoFit/>
          </a:bodyPr>
          <a:lstStyle/>
          <a:p>
            <a:pPr algn="ctr"/>
            <a:r>
              <a:rPr lang="en-US" b="1" dirty="0"/>
              <a:t>How to tell if it’s an argument? </a:t>
            </a:r>
          </a:p>
        </p:txBody>
      </p:sp>
    </p:spTree>
    <p:extLst>
      <p:ext uri="{BB962C8B-B14F-4D97-AF65-F5344CB8AC3E}">
        <p14:creationId xmlns:p14="http://schemas.microsoft.com/office/powerpoint/2010/main" val="7683558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987574"/>
            <a:ext cx="5904656" cy="313932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sz="1600" b="1" dirty="0"/>
              <a:t>Suggested activities</a:t>
            </a:r>
          </a:p>
          <a:p>
            <a:r>
              <a:rPr lang="en-AU" sz="1400" dirty="0"/>
              <a:t> </a:t>
            </a:r>
          </a:p>
          <a:p>
            <a:pPr marL="285750" lvl="0" indent="-285750">
              <a:buFont typeface="Arial" panose="020B0604020202020204" pitchFamily="34" charset="0"/>
              <a:buChar char="•"/>
            </a:pPr>
            <a:r>
              <a:rPr lang="en-AU" sz="1400" dirty="0"/>
              <a:t>Here are some simple propositions. Hands up to show agreement or disagreement. </a:t>
            </a:r>
            <a:r>
              <a:rPr lang="en-AU" sz="1400" i="1" dirty="0"/>
              <a:t>Boys are better than girls. My city/town is the best. Children should do more homework. Smoking is bad for you. Zoos are a good thing. Children should not wear uniforms at school</a:t>
            </a:r>
            <a:r>
              <a:rPr lang="en-AU" sz="1400" i="1" dirty="0" smtClean="0"/>
              <a:t>.</a:t>
            </a:r>
            <a:br>
              <a:rPr lang="en-AU" sz="1400" i="1" dirty="0" smtClean="0"/>
            </a:br>
            <a:endParaRPr lang="en-AU" sz="1400" dirty="0"/>
          </a:p>
          <a:p>
            <a:pPr marL="285750" lvl="0" indent="-285750">
              <a:buFont typeface="Arial" panose="020B0604020202020204" pitchFamily="34" charset="0"/>
              <a:buChar char="•"/>
            </a:pPr>
            <a:r>
              <a:rPr lang="en-AU" sz="1400" dirty="0"/>
              <a:t>Brainstorm the sorts of things people argue about. Write these on the board. What do children think of them - agree or disagree</a:t>
            </a:r>
            <a:r>
              <a:rPr lang="en-AU" sz="1400" dirty="0" smtClean="0"/>
              <a:t>?</a:t>
            </a:r>
            <a:br>
              <a:rPr lang="en-AU" sz="1400" dirty="0" smtClean="0"/>
            </a:br>
            <a:endParaRPr lang="en-AU" sz="1400" dirty="0"/>
          </a:p>
          <a:p>
            <a:pPr marL="285750" lvl="0" indent="-285750">
              <a:buFont typeface="Arial" panose="020B0604020202020204" pitchFamily="34" charset="0"/>
              <a:buChar char="•"/>
            </a:pPr>
            <a:r>
              <a:rPr lang="en-AU" sz="1400" dirty="0"/>
              <a:t>Select one or more media examples of argument (a newspaper piece, an ad, </a:t>
            </a:r>
            <a:r>
              <a:rPr lang="en-AU" sz="1400" dirty="0" err="1"/>
              <a:t>etc</a:t>
            </a:r>
            <a:r>
              <a:rPr lang="en-AU" sz="1400" dirty="0"/>
              <a:t>) to show what the different forms look like. </a:t>
            </a:r>
            <a:r>
              <a:rPr lang="en-AU" sz="1400" dirty="0" smtClean="0"/>
              <a:t/>
            </a:r>
            <a:br>
              <a:rPr lang="en-AU" sz="1400" dirty="0" smtClean="0"/>
            </a:br>
            <a:endParaRPr lang="en-AU" sz="1400" dirty="0"/>
          </a:p>
          <a:p>
            <a:pPr marL="285750" lvl="0" indent="-285750">
              <a:buFont typeface="Arial" panose="020B0604020202020204" pitchFamily="34" charset="0"/>
              <a:buChar char="•"/>
            </a:pPr>
            <a:r>
              <a:rPr lang="en-AU" sz="1400" dirty="0"/>
              <a:t>What is an opinion? How does it differ from a fact?</a:t>
            </a:r>
          </a:p>
        </p:txBody>
      </p:sp>
    </p:spTree>
    <p:extLst>
      <p:ext uri="{BB962C8B-B14F-4D97-AF65-F5344CB8AC3E}">
        <p14:creationId xmlns:p14="http://schemas.microsoft.com/office/powerpoint/2010/main" val="26968670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1635646"/>
            <a:ext cx="7632848" cy="1815882"/>
          </a:xfrm>
          <a:prstGeom prst="rect">
            <a:avLst/>
          </a:prstGeom>
          <a:noFill/>
        </p:spPr>
        <p:txBody>
          <a:bodyPr wrap="square" rtlCol="0">
            <a:spAutoFit/>
          </a:bodyPr>
          <a:lstStyle/>
          <a:p>
            <a:r>
              <a:rPr lang="en-US" sz="1600" dirty="0"/>
              <a:t> </a:t>
            </a:r>
            <a:endParaRPr lang="en-AU" sz="1600" dirty="0"/>
          </a:p>
          <a:p>
            <a:pPr lvl="0" algn="ctr"/>
            <a:r>
              <a:rPr lang="en-US" sz="1600" b="1" dirty="0" smtClean="0"/>
              <a:t>(A) CONTENTION</a:t>
            </a:r>
            <a:r>
              <a:rPr lang="en-US" sz="1600" dirty="0" smtClean="0"/>
              <a:t> </a:t>
            </a:r>
            <a:endParaRPr lang="en-AU" sz="1600" dirty="0"/>
          </a:p>
          <a:p>
            <a:pPr algn="ctr"/>
            <a:r>
              <a:rPr lang="en-US" sz="1600" dirty="0"/>
              <a:t>(or proposition, or thesis, or claim, or statement of opinion)</a:t>
            </a:r>
            <a:endParaRPr lang="en-AU" sz="1600" dirty="0"/>
          </a:p>
          <a:p>
            <a:pPr algn="ctr"/>
            <a:r>
              <a:rPr lang="en-US" sz="1600" dirty="0"/>
              <a:t> </a:t>
            </a:r>
            <a:endParaRPr lang="en-AU" sz="1600" dirty="0"/>
          </a:p>
          <a:p>
            <a:pPr lvl="0" algn="ctr"/>
            <a:r>
              <a:rPr lang="en-US" sz="1600" b="1" dirty="0"/>
              <a:t> </a:t>
            </a:r>
            <a:r>
              <a:rPr lang="en-US" sz="1600" b="1" dirty="0" smtClean="0"/>
              <a:t>(B) SUPPORTING </a:t>
            </a:r>
            <a:r>
              <a:rPr lang="en-US" sz="1600" b="1" dirty="0"/>
              <a:t>REASONS</a:t>
            </a:r>
            <a:endParaRPr lang="en-AU" sz="1600" dirty="0"/>
          </a:p>
          <a:p>
            <a:pPr algn="ctr"/>
            <a:r>
              <a:rPr lang="en-US" sz="1600" dirty="0"/>
              <a:t> </a:t>
            </a:r>
            <a:endParaRPr lang="en-AU" sz="1600" dirty="0"/>
          </a:p>
          <a:p>
            <a:pPr algn="ctr"/>
            <a:r>
              <a:rPr lang="en-AU" sz="1600" b="1" dirty="0" smtClean="0"/>
              <a:t>(C) </a:t>
            </a:r>
            <a:r>
              <a:rPr lang="en-US" sz="1600" b="1" dirty="0" smtClean="0"/>
              <a:t>EVIDENCE</a:t>
            </a:r>
            <a:r>
              <a:rPr lang="en-US" sz="1600" dirty="0" smtClean="0"/>
              <a:t> </a:t>
            </a:r>
            <a:r>
              <a:rPr lang="en-US" sz="1600" dirty="0"/>
              <a:t>(for those reasons</a:t>
            </a:r>
            <a:r>
              <a:rPr lang="en-US" sz="1600" dirty="0" smtClean="0"/>
              <a:t>)</a:t>
            </a:r>
            <a:endParaRPr lang="en-AU" sz="1600" dirty="0"/>
          </a:p>
        </p:txBody>
      </p:sp>
      <p:sp>
        <p:nvSpPr>
          <p:cNvPr id="2" name="Rectangle 1"/>
          <p:cNvSpPr/>
          <p:nvPr/>
        </p:nvSpPr>
        <p:spPr>
          <a:xfrm>
            <a:off x="3391062" y="955636"/>
            <a:ext cx="2627707" cy="400110"/>
          </a:xfrm>
          <a:prstGeom prst="rect">
            <a:avLst/>
          </a:prstGeom>
        </p:spPr>
        <p:txBody>
          <a:bodyPr wrap="none">
            <a:spAutoFit/>
          </a:bodyPr>
          <a:lstStyle/>
          <a:p>
            <a:r>
              <a:rPr lang="en-AU" sz="2000" b="1" dirty="0"/>
              <a:t>The logic of persuasion</a:t>
            </a:r>
            <a:endParaRPr lang="en-AU" sz="2000" dirty="0"/>
          </a:p>
        </p:txBody>
      </p:sp>
    </p:spTree>
    <p:extLst>
      <p:ext uri="{BB962C8B-B14F-4D97-AF65-F5344CB8AC3E}">
        <p14:creationId xmlns:p14="http://schemas.microsoft.com/office/powerpoint/2010/main" val="11856661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27534"/>
            <a:ext cx="7632848" cy="1569660"/>
          </a:xfrm>
          <a:prstGeom prst="rect">
            <a:avLst/>
          </a:prstGeom>
          <a:noFill/>
        </p:spPr>
        <p:txBody>
          <a:bodyPr wrap="square" rtlCol="0">
            <a:spAutoFit/>
          </a:bodyPr>
          <a:lstStyle/>
          <a:p>
            <a:r>
              <a:rPr lang="en-US" sz="1600" dirty="0" smtClean="0"/>
              <a:t>An </a:t>
            </a:r>
            <a:r>
              <a:rPr lang="en-US" sz="1600" dirty="0"/>
              <a:t>argument is a logical pyramid.</a:t>
            </a:r>
            <a:endParaRPr lang="en-AU" sz="1600" dirty="0"/>
          </a:p>
          <a:p>
            <a:r>
              <a:rPr lang="en-US" sz="1600" dirty="0"/>
              <a:t> </a:t>
            </a:r>
            <a:endParaRPr lang="en-AU" sz="1600" dirty="0"/>
          </a:p>
          <a:p>
            <a:r>
              <a:rPr lang="en-AU" sz="1600" dirty="0"/>
              <a:t> </a:t>
            </a:r>
          </a:p>
          <a:p>
            <a:r>
              <a:rPr lang="en-US" sz="1600" dirty="0"/>
              <a:t> </a:t>
            </a:r>
            <a:endParaRPr lang="en-AU" sz="1600" dirty="0"/>
          </a:p>
          <a:p>
            <a:r>
              <a:rPr lang="en-US" sz="1600" b="1" dirty="0"/>
              <a:t> </a:t>
            </a:r>
            <a:endParaRPr lang="en-AU" sz="1600" dirty="0"/>
          </a:p>
          <a:p>
            <a:r>
              <a:rPr lang="en-US" sz="1600" b="1" dirty="0"/>
              <a:t> </a:t>
            </a:r>
            <a:endParaRPr lang="en-AU" sz="1600" dirty="0"/>
          </a:p>
        </p:txBody>
      </p:sp>
      <p:sp>
        <p:nvSpPr>
          <p:cNvPr id="3" name="Rectangle 2"/>
          <p:cNvSpPr/>
          <p:nvPr/>
        </p:nvSpPr>
        <p:spPr>
          <a:xfrm>
            <a:off x="3297382" y="1347614"/>
            <a:ext cx="2483565" cy="58477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3200" b="1" dirty="0"/>
              <a:t>CONTENTION</a:t>
            </a:r>
            <a:endParaRPr lang="en-AU" sz="3200" dirty="0"/>
          </a:p>
        </p:txBody>
      </p:sp>
      <p:sp>
        <p:nvSpPr>
          <p:cNvPr id="5" name="Rectangle 4"/>
          <p:cNvSpPr/>
          <p:nvPr/>
        </p:nvSpPr>
        <p:spPr>
          <a:xfrm>
            <a:off x="1581038" y="3283119"/>
            <a:ext cx="1236236" cy="58477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r>
              <a:rPr lang="en-US" sz="1600" b="1" dirty="0" smtClean="0"/>
              <a:t>EVIDENCE 1</a:t>
            </a:r>
          </a:p>
          <a:p>
            <a:pPr algn="ctr"/>
            <a:r>
              <a:rPr lang="en-US" sz="1600" b="1" dirty="0" smtClean="0"/>
              <a:t>For reason 1</a:t>
            </a:r>
            <a:endParaRPr lang="en-AU" sz="1600" dirty="0"/>
          </a:p>
        </p:txBody>
      </p:sp>
      <p:sp>
        <p:nvSpPr>
          <p:cNvPr id="6" name="Rectangle 5"/>
          <p:cNvSpPr/>
          <p:nvPr/>
        </p:nvSpPr>
        <p:spPr>
          <a:xfrm>
            <a:off x="3137385" y="3280409"/>
            <a:ext cx="1236237" cy="58477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r>
              <a:rPr lang="en-US" sz="1600" b="1" dirty="0" smtClean="0"/>
              <a:t>EVIDENCE 2</a:t>
            </a:r>
          </a:p>
          <a:p>
            <a:pPr algn="ctr"/>
            <a:r>
              <a:rPr lang="en-US" sz="1600" b="1" dirty="0" smtClean="0"/>
              <a:t>For reason 2</a:t>
            </a:r>
            <a:endParaRPr lang="en-AU" sz="1600" dirty="0"/>
          </a:p>
        </p:txBody>
      </p:sp>
      <p:sp>
        <p:nvSpPr>
          <p:cNvPr id="7" name="Rectangle 6"/>
          <p:cNvSpPr/>
          <p:nvPr/>
        </p:nvSpPr>
        <p:spPr>
          <a:xfrm>
            <a:off x="4716016" y="3276421"/>
            <a:ext cx="1236236" cy="58477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r>
              <a:rPr lang="en-US" sz="1600" b="1" dirty="0" smtClean="0"/>
              <a:t>EVIDENCE 3</a:t>
            </a:r>
          </a:p>
          <a:p>
            <a:pPr algn="ctr"/>
            <a:r>
              <a:rPr lang="en-US" sz="1600" b="1" dirty="0" smtClean="0"/>
              <a:t>For reason </a:t>
            </a:r>
            <a:r>
              <a:rPr lang="en-US" sz="1600" b="1" dirty="0"/>
              <a:t>3</a:t>
            </a:r>
            <a:endParaRPr lang="en-AU" sz="1600" dirty="0"/>
          </a:p>
        </p:txBody>
      </p:sp>
      <p:sp>
        <p:nvSpPr>
          <p:cNvPr id="8" name="Rectangle 7"/>
          <p:cNvSpPr/>
          <p:nvPr/>
        </p:nvSpPr>
        <p:spPr>
          <a:xfrm>
            <a:off x="6300191" y="3277773"/>
            <a:ext cx="1236237" cy="58477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r>
              <a:rPr lang="en-US" sz="1600" b="1" dirty="0" smtClean="0"/>
              <a:t>EVIDENCE 4</a:t>
            </a:r>
          </a:p>
          <a:p>
            <a:pPr algn="ctr"/>
            <a:r>
              <a:rPr lang="en-US" sz="1600" b="1" dirty="0" smtClean="0"/>
              <a:t>For reason 4</a:t>
            </a:r>
            <a:endParaRPr lang="en-AU" sz="1600" dirty="0"/>
          </a:p>
        </p:txBody>
      </p:sp>
      <p:sp>
        <p:nvSpPr>
          <p:cNvPr id="9" name="Rectangle 8"/>
          <p:cNvSpPr/>
          <p:nvPr/>
        </p:nvSpPr>
        <p:spPr>
          <a:xfrm>
            <a:off x="1877674" y="2447051"/>
            <a:ext cx="1044581" cy="338554"/>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r>
              <a:rPr lang="en-US" sz="1600" b="1" dirty="0" smtClean="0"/>
              <a:t>REASON 1</a:t>
            </a:r>
            <a:endParaRPr lang="en-AU" sz="1600" dirty="0"/>
          </a:p>
        </p:txBody>
      </p:sp>
      <p:sp>
        <p:nvSpPr>
          <p:cNvPr id="10" name="Rectangle 9"/>
          <p:cNvSpPr/>
          <p:nvPr/>
        </p:nvSpPr>
        <p:spPr>
          <a:xfrm>
            <a:off x="3329041" y="2434173"/>
            <a:ext cx="1044581" cy="338554"/>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r>
              <a:rPr lang="en-US" sz="1600" b="1" dirty="0" smtClean="0"/>
              <a:t>REASON 2</a:t>
            </a:r>
            <a:endParaRPr lang="en-AU" sz="1600" dirty="0"/>
          </a:p>
        </p:txBody>
      </p:sp>
      <p:sp>
        <p:nvSpPr>
          <p:cNvPr id="11" name="Rectangle 10"/>
          <p:cNvSpPr/>
          <p:nvPr/>
        </p:nvSpPr>
        <p:spPr>
          <a:xfrm>
            <a:off x="4716554" y="2435097"/>
            <a:ext cx="1044581" cy="338554"/>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r>
              <a:rPr lang="en-US" sz="1600" b="1" dirty="0" smtClean="0"/>
              <a:t>REASON 3</a:t>
            </a:r>
            <a:endParaRPr lang="en-AU" sz="1600" dirty="0"/>
          </a:p>
        </p:txBody>
      </p:sp>
      <p:sp>
        <p:nvSpPr>
          <p:cNvPr id="12" name="Rectangle 11"/>
          <p:cNvSpPr/>
          <p:nvPr/>
        </p:nvSpPr>
        <p:spPr>
          <a:xfrm>
            <a:off x="6156175" y="2433373"/>
            <a:ext cx="1044581" cy="338554"/>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r>
              <a:rPr lang="en-US" sz="1600" b="1" dirty="0" smtClean="0"/>
              <a:t>REASON 4</a:t>
            </a:r>
            <a:endParaRPr lang="en-AU" sz="1600" dirty="0"/>
          </a:p>
        </p:txBody>
      </p:sp>
      <p:cxnSp>
        <p:nvCxnSpPr>
          <p:cNvPr id="13" name="Straight Arrow Connector 12"/>
          <p:cNvCxnSpPr/>
          <p:nvPr/>
        </p:nvCxnSpPr>
        <p:spPr>
          <a:xfrm flipV="1">
            <a:off x="2199156" y="2859782"/>
            <a:ext cx="14059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583337" y="2859782"/>
            <a:ext cx="14059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334134" y="2859782"/>
            <a:ext cx="8210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6732240" y="2859782"/>
            <a:ext cx="8210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789150" y="2030984"/>
            <a:ext cx="348236" cy="332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851331" y="2003364"/>
            <a:ext cx="14059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156742" y="1997028"/>
            <a:ext cx="8210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084168" y="1932389"/>
            <a:ext cx="363039" cy="4246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1311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17676</TotalTime>
  <Words>1051</Words>
  <Application>Microsoft Office PowerPoint</Application>
  <PresentationFormat>On-screen Show (16:9)</PresentationFormat>
  <Paragraphs>280</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Steve</cp:lastModifiedBy>
  <cp:revision>121</cp:revision>
  <dcterms:created xsi:type="dcterms:W3CDTF">2014-03-02T23:10:02Z</dcterms:created>
  <dcterms:modified xsi:type="dcterms:W3CDTF">2015-03-10T04:53:28Z</dcterms:modified>
</cp:coreProperties>
</file>