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64" r:id="rId2"/>
    <p:sldId id="366" r:id="rId3"/>
    <p:sldId id="367" r:id="rId4"/>
    <p:sldId id="368" r:id="rId5"/>
    <p:sldId id="369" r:id="rId6"/>
    <p:sldId id="370" r:id="rId7"/>
    <p:sldId id="371" r:id="rId8"/>
    <p:sldId id="372" r:id="rId9"/>
    <p:sldId id="373" r:id="rId10"/>
    <p:sldId id="374" r:id="rId11"/>
    <p:sldId id="375" r:id="rId12"/>
    <p:sldId id="376" r:id="rId13"/>
    <p:sldId id="377" r:id="rId14"/>
    <p:sldId id="406" r:id="rId15"/>
    <p:sldId id="413" r:id="rId16"/>
    <p:sldId id="378" r:id="rId17"/>
    <p:sldId id="379" r:id="rId18"/>
    <p:sldId id="380" r:id="rId19"/>
    <p:sldId id="381" r:id="rId20"/>
    <p:sldId id="382" r:id="rId21"/>
    <p:sldId id="407" r:id="rId22"/>
    <p:sldId id="383" r:id="rId23"/>
    <p:sldId id="384" r:id="rId24"/>
    <p:sldId id="385" r:id="rId25"/>
    <p:sldId id="386" r:id="rId26"/>
    <p:sldId id="387" r:id="rId27"/>
    <p:sldId id="388" r:id="rId28"/>
    <p:sldId id="408" r:id="rId29"/>
    <p:sldId id="389" r:id="rId30"/>
    <p:sldId id="390" r:id="rId31"/>
    <p:sldId id="391" r:id="rId32"/>
    <p:sldId id="392" r:id="rId33"/>
    <p:sldId id="393" r:id="rId34"/>
    <p:sldId id="394" r:id="rId35"/>
    <p:sldId id="395" r:id="rId36"/>
    <p:sldId id="400" r:id="rId37"/>
    <p:sldId id="396" r:id="rId38"/>
    <p:sldId id="397" r:id="rId39"/>
    <p:sldId id="409" r:id="rId40"/>
    <p:sldId id="398" r:id="rId41"/>
    <p:sldId id="399" r:id="rId42"/>
    <p:sldId id="401" r:id="rId43"/>
    <p:sldId id="410" r:id="rId44"/>
    <p:sldId id="402" r:id="rId45"/>
    <p:sldId id="411" r:id="rId46"/>
    <p:sldId id="403" r:id="rId47"/>
    <p:sldId id="412" r:id="rId48"/>
    <p:sldId id="404" r:id="rId49"/>
    <p:sldId id="405" r:id="rId50"/>
    <p:sldId id="307" r:id="rId51"/>
    <p:sldId id="363" r:id="rId5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93088" autoAdjust="0"/>
  </p:normalViewPr>
  <p:slideViewPr>
    <p:cSldViewPr>
      <p:cViewPr varScale="1">
        <p:scale>
          <a:sx n="111" d="100"/>
          <a:sy n="111" d="100"/>
        </p:scale>
        <p:origin x="996" y="96"/>
      </p:cViewPr>
      <p:guideLst>
        <p:guide orient="horz" pos="1620"/>
        <p:guide pos="2880"/>
      </p:guideLst>
    </p:cSldViewPr>
  </p:slideViewPr>
  <p:outlineViewPr>
    <p:cViewPr>
      <p:scale>
        <a:sx n="33" d="100"/>
        <a:sy n="33" d="100"/>
      </p:scale>
      <p:origin x="0" y="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104DE7-15B4-6144-AD59-780D931E7DAC}" type="datetimeFigureOut">
              <a:rPr lang="en-US" smtClean="0"/>
              <a:t>20-Apr-16</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0391498-726C-AD42-95A7-2A48B0AECB19}" type="slidenum">
              <a:rPr lang="en-US" smtClean="0"/>
              <a:t>‹#›</a:t>
            </a:fld>
            <a:endParaRPr lang="en-US"/>
          </a:p>
        </p:txBody>
      </p:sp>
    </p:spTree>
    <p:extLst>
      <p:ext uri="{BB962C8B-B14F-4D97-AF65-F5344CB8AC3E}">
        <p14:creationId xmlns:p14="http://schemas.microsoft.com/office/powerpoint/2010/main" val="2267638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8133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19829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2362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857610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42154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t>20/04/2016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511285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t>20/04/2016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05585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t>20/04/2016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65945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t>20/04/2016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959628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20/04/2016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01579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20/04/2016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074183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t>20/04/2016</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t>‹#›</a:t>
            </a:fld>
            <a:endParaRPr lang="en-AU"/>
          </a:p>
        </p:txBody>
      </p:sp>
    </p:spTree>
    <p:extLst>
      <p:ext uri="{BB962C8B-B14F-4D97-AF65-F5344CB8AC3E}">
        <p14:creationId xmlns:p14="http://schemas.microsoft.com/office/powerpoint/2010/main"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hyperlink" Target="http://www.ziptales.com/sam/sampleyr5responses.pdf" TargetMode="External"/><Relationship Id="rId2" Type="http://schemas.openxmlformats.org/officeDocument/2006/relationships/hyperlink" Target="http://www.ziptales.com/sam/sampleyr3responses.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ziptale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11560" y="978257"/>
            <a:ext cx="4605680" cy="3270033"/>
          </a:xfrm>
          <a:prstGeom prst="rect">
            <a:avLst/>
          </a:prstGeom>
        </p:spPr>
      </p:pic>
      <p:sp>
        <p:nvSpPr>
          <p:cNvPr id="6" name="TextBox 5"/>
          <p:cNvSpPr txBox="1"/>
          <p:nvPr/>
        </p:nvSpPr>
        <p:spPr>
          <a:xfrm>
            <a:off x="5004048" y="843559"/>
            <a:ext cx="3542957" cy="3539430"/>
          </a:xfrm>
          <a:prstGeom prst="rect">
            <a:avLst/>
          </a:prstGeom>
          <a:noFill/>
        </p:spPr>
        <p:txBody>
          <a:bodyPr wrap="square" rtlCol="0">
            <a:spAutoFit/>
          </a:bodyPr>
          <a:lstStyle/>
          <a:p>
            <a:pPr algn="ctr"/>
            <a:r>
              <a:rPr lang="en-US" sz="4400" b="1" dirty="0">
                <a:solidFill>
                  <a:srgbClr val="92D050"/>
                </a:solidFill>
              </a:rPr>
              <a:t>PREPPING FOR NAPLAN</a:t>
            </a:r>
            <a:endParaRPr lang="en-AU" sz="2000" b="1" dirty="0"/>
          </a:p>
          <a:p>
            <a:pPr algn="ctr"/>
            <a:endParaRPr lang="en-AU" sz="2000" dirty="0">
              <a:solidFill>
                <a:schemeClr val="tx1">
                  <a:lumMod val="50000"/>
                  <a:lumOff val="50000"/>
                </a:schemeClr>
              </a:solidFill>
            </a:endParaRPr>
          </a:p>
          <a:p>
            <a:pPr algn="ctr"/>
            <a:r>
              <a:rPr lang="en-AU" b="1" dirty="0">
                <a:solidFill>
                  <a:schemeClr val="tx1">
                    <a:lumMod val="75000"/>
                    <a:lumOff val="25000"/>
                  </a:schemeClr>
                </a:solidFill>
              </a:rPr>
              <a:t>REVISION </a:t>
            </a:r>
            <a:endParaRPr lang="en-US" dirty="0">
              <a:solidFill>
                <a:schemeClr val="tx1">
                  <a:lumMod val="75000"/>
                  <a:lumOff val="25000"/>
                </a:schemeClr>
              </a:solidFill>
            </a:endParaRPr>
          </a:p>
          <a:p>
            <a:pPr algn="ctr"/>
            <a:r>
              <a:rPr lang="en-AU" b="1" dirty="0">
                <a:solidFill>
                  <a:schemeClr val="tx1">
                    <a:lumMod val="75000"/>
                    <a:lumOff val="25000"/>
                  </a:schemeClr>
                </a:solidFill>
              </a:rPr>
              <a:t>FOR THE ENGLISH WRITING TASK</a:t>
            </a:r>
            <a:endParaRPr lang="en-US" dirty="0">
              <a:solidFill>
                <a:schemeClr val="tx1">
                  <a:lumMod val="75000"/>
                  <a:lumOff val="25000"/>
                </a:schemeClr>
              </a:solidFill>
            </a:endParaRPr>
          </a:p>
          <a:p>
            <a:pPr algn="ctr"/>
            <a:r>
              <a:rPr lang="en-AU" sz="1600" dirty="0">
                <a:solidFill>
                  <a:schemeClr val="tx1">
                    <a:lumMod val="75000"/>
                    <a:lumOff val="25000"/>
                  </a:schemeClr>
                </a:solidFill>
              </a:rPr>
              <a:t>The NAPLAN is a politically sensitive topic, but it is also a fact of life. Schools quite rightly want to show their students as competent users of the English language.</a:t>
            </a:r>
            <a:endParaRPr lang="en-AU" dirty="0">
              <a:solidFill>
                <a:schemeClr val="tx1">
                  <a:lumMod val="75000"/>
                  <a:lumOff val="25000"/>
                </a:schemeClr>
              </a:solidFill>
            </a:endParaRPr>
          </a:p>
        </p:txBody>
      </p:sp>
    </p:spTree>
    <p:extLst>
      <p:ext uri="{BB962C8B-B14F-4D97-AF65-F5344CB8AC3E}">
        <p14:creationId xmlns:p14="http://schemas.microsoft.com/office/powerpoint/2010/main" val="163944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2308324"/>
          </a:xfrm>
          <a:prstGeom prst="rect">
            <a:avLst/>
          </a:prstGeom>
          <a:noFill/>
        </p:spPr>
        <p:txBody>
          <a:bodyPr wrap="square" rtlCol="0">
            <a:spAutoFit/>
          </a:bodyPr>
          <a:lstStyle/>
          <a:p>
            <a:pPr lvl="0"/>
            <a:r>
              <a:rPr lang="en-AU" b="1" dirty="0">
                <a:solidFill>
                  <a:srgbClr val="92D050"/>
                </a:solidFill>
              </a:rPr>
              <a:t>PROBLEM</a:t>
            </a:r>
            <a:r>
              <a:rPr lang="en-AU" dirty="0"/>
              <a:t> - there is something that needs to be dealt with, to avoid pain or trouble. This is the traditional idea of the </a:t>
            </a:r>
            <a:r>
              <a:rPr lang="en-AU" b="1" dirty="0"/>
              <a:t>antagonist</a:t>
            </a:r>
            <a:r>
              <a:rPr lang="en-AU" dirty="0"/>
              <a:t>.</a:t>
            </a:r>
            <a:endParaRPr lang="en-US" dirty="0"/>
          </a:p>
          <a:p>
            <a:r>
              <a:rPr lang="en-AU" dirty="0"/>
              <a:t> </a:t>
            </a:r>
            <a:endParaRPr lang="en-US" dirty="0"/>
          </a:p>
          <a:p>
            <a:r>
              <a:rPr lang="en-AU" dirty="0"/>
              <a:t>A difficulty lies in the way. This could be a physical danger, a psychological one, or even something </a:t>
            </a:r>
            <a:r>
              <a:rPr lang="en-AU" i="1" dirty="0"/>
              <a:t>inside</a:t>
            </a:r>
            <a:r>
              <a:rPr lang="en-AU" dirty="0"/>
              <a:t> the storyteller. Conflict and threat are the key drivers of narrative.</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707904" y="2954465"/>
            <a:ext cx="2399928" cy="16819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364088" y="1275606"/>
            <a:ext cx="3048000" cy="2032635"/>
          </a:xfrm>
          <a:prstGeom prst="rect">
            <a:avLst/>
          </a:prstGeom>
        </p:spPr>
      </p:pic>
    </p:spTree>
    <p:extLst>
      <p:ext uri="{BB962C8B-B14F-4D97-AF65-F5344CB8AC3E}">
        <p14:creationId xmlns:p14="http://schemas.microsoft.com/office/powerpoint/2010/main" val="1690814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6336704" cy="2308324"/>
          </a:xfrm>
          <a:prstGeom prst="rect">
            <a:avLst/>
          </a:prstGeom>
          <a:noFill/>
        </p:spPr>
        <p:txBody>
          <a:bodyPr wrap="square" rtlCol="0">
            <a:spAutoFit/>
          </a:bodyPr>
          <a:lstStyle/>
          <a:p>
            <a:r>
              <a:rPr lang="en-AU" dirty="0"/>
              <a:t>Most traditional stories start with a problem.</a:t>
            </a:r>
            <a:endParaRPr lang="en-US" dirty="0"/>
          </a:p>
          <a:p>
            <a:r>
              <a:rPr lang="en-AU" dirty="0"/>
              <a:t> </a:t>
            </a:r>
            <a:endParaRPr lang="en-US" dirty="0"/>
          </a:p>
          <a:p>
            <a:r>
              <a:rPr lang="en-AU" b="1" i="1" dirty="0"/>
              <a:t>There is a problem, usually caused by some turmoil … A woodsman marries a second wife who wants his children dead, a young girl’s father remarries and the new wife brings wicked stepsisters into her life, a mermaid falls in love with a prince… </a:t>
            </a:r>
            <a:endParaRPr lang="en-US" dirty="0"/>
          </a:p>
          <a:p>
            <a:r>
              <a:rPr lang="en-AU" dirty="0"/>
              <a:t> </a:t>
            </a:r>
            <a:endParaRPr lang="en-US" dirty="0"/>
          </a:p>
          <a:p>
            <a:r>
              <a:rPr lang="en-AU" dirty="0"/>
              <a:t>(Carolyn Wheat, </a:t>
            </a:r>
            <a:r>
              <a:rPr lang="en-AU" i="1" dirty="0"/>
              <a:t>How to write killer fiction</a:t>
            </a:r>
            <a:r>
              <a:rPr lang="en-AU" dirty="0"/>
              <a:t>)</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069034" y="2499742"/>
            <a:ext cx="1238885" cy="2031365"/>
          </a:xfrm>
          <a:prstGeom prst="rect">
            <a:avLst/>
          </a:prstGeom>
        </p:spPr>
      </p:pic>
    </p:spTree>
    <p:extLst>
      <p:ext uri="{BB962C8B-B14F-4D97-AF65-F5344CB8AC3E}">
        <p14:creationId xmlns:p14="http://schemas.microsoft.com/office/powerpoint/2010/main" val="214015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2308324"/>
          </a:xfrm>
          <a:prstGeom prst="rect">
            <a:avLst/>
          </a:prstGeom>
          <a:noFill/>
        </p:spPr>
        <p:txBody>
          <a:bodyPr wrap="square" rtlCol="0">
            <a:spAutoFit/>
          </a:bodyPr>
          <a:lstStyle/>
          <a:p>
            <a:r>
              <a:rPr lang="en-AU" dirty="0"/>
              <a:t>OR</a:t>
            </a:r>
            <a:endParaRPr lang="en-US" dirty="0"/>
          </a:p>
          <a:p>
            <a:r>
              <a:rPr lang="en-AU" dirty="0"/>
              <a:t> </a:t>
            </a:r>
            <a:endParaRPr lang="en-US" dirty="0"/>
          </a:p>
          <a:p>
            <a:pPr lvl="0"/>
            <a:r>
              <a:rPr lang="en-AU" b="1" dirty="0">
                <a:solidFill>
                  <a:srgbClr val="92D050"/>
                </a:solidFill>
              </a:rPr>
              <a:t>DESIRE or PROMISE </a:t>
            </a:r>
            <a:r>
              <a:rPr lang="en-AU" dirty="0"/>
              <a:t>- something attractive lies ahead, which the protagonist wants.</a:t>
            </a:r>
            <a:endParaRPr lang="en-US" dirty="0"/>
          </a:p>
          <a:p>
            <a:r>
              <a:rPr lang="en-AU" dirty="0"/>
              <a:t> </a:t>
            </a:r>
            <a:endParaRPr lang="en-US" dirty="0"/>
          </a:p>
          <a:p>
            <a:r>
              <a:rPr lang="en-AU" dirty="0"/>
              <a:t>There is the ‘promise’ of something exciting. And </a:t>
            </a:r>
            <a:r>
              <a:rPr lang="en-AU" i="1" dirty="0"/>
              <a:t>that</a:t>
            </a:r>
            <a:r>
              <a:rPr lang="en-AU" dirty="0"/>
              <a:t> is the motive for moving forward and acting.</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840088" y="2715766"/>
            <a:ext cx="2955492" cy="1970944"/>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5412048" y="903223"/>
            <a:ext cx="3048000" cy="2032635"/>
          </a:xfrm>
          <a:prstGeom prst="rect">
            <a:avLst/>
          </a:prstGeom>
        </p:spPr>
      </p:pic>
    </p:spTree>
    <p:extLst>
      <p:ext uri="{BB962C8B-B14F-4D97-AF65-F5344CB8AC3E}">
        <p14:creationId xmlns:p14="http://schemas.microsoft.com/office/powerpoint/2010/main" val="1042107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04856" cy="3631763"/>
          </a:xfrm>
          <a:prstGeom prst="rect">
            <a:avLst/>
          </a:prstGeom>
          <a:noFill/>
        </p:spPr>
        <p:txBody>
          <a:bodyPr wrap="square" rtlCol="0">
            <a:spAutoFit/>
          </a:bodyPr>
          <a:lstStyle/>
          <a:p>
            <a:r>
              <a:rPr lang="en-AU" b="1" i="1" dirty="0">
                <a:solidFill>
                  <a:srgbClr val="92D050"/>
                </a:solidFill>
              </a:rPr>
              <a:t>Activities</a:t>
            </a:r>
            <a:endParaRPr lang="en-US" dirty="0">
              <a:solidFill>
                <a:srgbClr val="92D050"/>
              </a:solidFill>
            </a:endParaRPr>
          </a:p>
          <a:p>
            <a:r>
              <a:rPr lang="en-AU" dirty="0"/>
              <a:t> </a:t>
            </a:r>
            <a:endParaRPr lang="en-US" dirty="0"/>
          </a:p>
          <a:p>
            <a:r>
              <a:rPr lang="en-AU" sz="1600" b="1" dirty="0">
                <a:solidFill>
                  <a:srgbClr val="92D050"/>
                </a:solidFill>
              </a:rPr>
              <a:t>1 </a:t>
            </a:r>
            <a:r>
              <a:rPr lang="en-AU" sz="1600" dirty="0"/>
              <a:t>As a class, talk about the ‘seed’ or ‘starting point’ of well known stories (</a:t>
            </a:r>
            <a:r>
              <a:rPr lang="en-AU" sz="1600" dirty="0" err="1"/>
              <a:t>eg</a:t>
            </a:r>
            <a:r>
              <a:rPr lang="en-AU" sz="1600" dirty="0"/>
              <a:t> </a:t>
            </a:r>
            <a:r>
              <a:rPr lang="en-AU" sz="1600" i="1" dirty="0"/>
              <a:t>The Hobbit, Tangled, Beauty and the Beast, Mary Poppins, Frozen</a:t>
            </a:r>
            <a:r>
              <a:rPr lang="en-AU" sz="1600" dirty="0"/>
              <a:t>). What ‘problem’ or ‘promise’ ‘kicks off’ the narrative? Who is the </a:t>
            </a:r>
            <a:r>
              <a:rPr lang="en-AU" sz="1600" i="1" dirty="0"/>
              <a:t>protagonist</a:t>
            </a:r>
            <a:r>
              <a:rPr lang="en-AU" sz="1600" dirty="0"/>
              <a:t> and who the </a:t>
            </a:r>
            <a:r>
              <a:rPr lang="en-AU" sz="1600" i="1" dirty="0"/>
              <a:t>antagonist</a:t>
            </a:r>
            <a:r>
              <a:rPr lang="en-AU" sz="1600" dirty="0"/>
              <a:t>?</a:t>
            </a:r>
            <a:endParaRPr lang="en-US" sz="1600" dirty="0"/>
          </a:p>
          <a:p>
            <a:r>
              <a:rPr lang="en-AU" sz="1600" dirty="0"/>
              <a:t> </a:t>
            </a:r>
            <a:endParaRPr lang="en-US" sz="1600" dirty="0"/>
          </a:p>
          <a:p>
            <a:r>
              <a:rPr lang="en-AU" sz="1600" b="1" dirty="0">
                <a:solidFill>
                  <a:srgbClr val="92D050"/>
                </a:solidFill>
              </a:rPr>
              <a:t>2</a:t>
            </a:r>
            <a:r>
              <a:rPr lang="en-AU" sz="1600" dirty="0"/>
              <a:t> Try some ‘What if…?’ exercises. What if you could read people’s minds? What if an awful relative came to live? What if you got lost somewhere dangerous?</a:t>
            </a:r>
            <a:endParaRPr lang="en-US" sz="1600" dirty="0"/>
          </a:p>
          <a:p>
            <a:r>
              <a:rPr lang="en-AU" sz="1600" dirty="0"/>
              <a:t> </a:t>
            </a:r>
            <a:endParaRPr lang="en-US" sz="1600" dirty="0"/>
          </a:p>
          <a:p>
            <a:r>
              <a:rPr lang="en-AU" sz="1600" b="1" dirty="0">
                <a:solidFill>
                  <a:srgbClr val="92D050"/>
                </a:solidFill>
              </a:rPr>
              <a:t>3</a:t>
            </a:r>
            <a:r>
              <a:rPr lang="en-AU" sz="1600" dirty="0"/>
              <a:t> Workshop situations in which something challenging occurs </a:t>
            </a:r>
            <a:r>
              <a:rPr lang="en-AU" sz="1600" dirty="0" err="1"/>
              <a:t>eg</a:t>
            </a:r>
            <a:r>
              <a:rPr lang="en-AU" sz="1600" dirty="0"/>
              <a:t> A stranger appears; You discover something very odd and rather exciting; You accept a dare. How could this starter be made into a story?</a:t>
            </a:r>
            <a:endParaRPr lang="en-US" sz="1600" dirty="0"/>
          </a:p>
          <a:p>
            <a:r>
              <a:rPr lang="en-AU" sz="1600" dirty="0"/>
              <a:t> </a:t>
            </a:r>
            <a:endParaRPr lang="en-US" sz="1600" dirty="0"/>
          </a:p>
          <a:p>
            <a:r>
              <a:rPr lang="en-AU" dirty="0"/>
              <a:t> </a:t>
            </a:r>
            <a:endParaRPr lang="en-US" dirty="0"/>
          </a:p>
        </p:txBody>
      </p:sp>
    </p:spTree>
    <p:extLst>
      <p:ext uri="{BB962C8B-B14F-4D97-AF65-F5344CB8AC3E}">
        <p14:creationId xmlns:p14="http://schemas.microsoft.com/office/powerpoint/2010/main" val="3229805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04856" cy="2646878"/>
          </a:xfrm>
          <a:prstGeom prst="rect">
            <a:avLst/>
          </a:prstGeom>
          <a:noFill/>
        </p:spPr>
        <p:txBody>
          <a:bodyPr wrap="square" rtlCol="0">
            <a:spAutoFit/>
          </a:bodyPr>
          <a:lstStyle/>
          <a:p>
            <a:r>
              <a:rPr lang="en-AU" b="1" i="1" dirty="0">
                <a:solidFill>
                  <a:srgbClr val="92D050"/>
                </a:solidFill>
              </a:rPr>
              <a:t>Activities</a:t>
            </a:r>
            <a:endParaRPr lang="en-US" dirty="0">
              <a:solidFill>
                <a:srgbClr val="92D050"/>
              </a:solidFill>
            </a:endParaRPr>
          </a:p>
          <a:p>
            <a:r>
              <a:rPr lang="en-AU" dirty="0"/>
              <a:t> </a:t>
            </a:r>
            <a:endParaRPr lang="en-US" dirty="0"/>
          </a:p>
          <a:p>
            <a:r>
              <a:rPr lang="en-AU" sz="1600" b="1" dirty="0">
                <a:solidFill>
                  <a:srgbClr val="92D050"/>
                </a:solidFill>
              </a:rPr>
              <a:t>4 </a:t>
            </a:r>
            <a:r>
              <a:rPr lang="en-AU" sz="1600" dirty="0"/>
              <a:t>Use these words as a prompt for constructing a story situation: Rescue; Temptation; Revenge; Tragedy; Horrors!</a:t>
            </a:r>
            <a:endParaRPr lang="en-US" sz="1600" dirty="0"/>
          </a:p>
          <a:p>
            <a:r>
              <a:rPr lang="en-AU" sz="1600" dirty="0"/>
              <a:t> </a:t>
            </a:r>
            <a:endParaRPr lang="en-US" sz="1600" dirty="0"/>
          </a:p>
          <a:p>
            <a:r>
              <a:rPr lang="en-AU" sz="1600" b="1" dirty="0">
                <a:solidFill>
                  <a:srgbClr val="92D050"/>
                </a:solidFill>
              </a:rPr>
              <a:t>5</a:t>
            </a:r>
            <a:r>
              <a:rPr lang="en-AU" sz="1600" dirty="0"/>
              <a:t> Look at the </a:t>
            </a:r>
            <a:r>
              <a:rPr lang="en-AU" sz="1600" b="1" i="1" dirty="0"/>
              <a:t>Write Time </a:t>
            </a:r>
            <a:r>
              <a:rPr lang="en-AU" sz="1600" dirty="0"/>
              <a:t>lessons ‘How to write a story’ and ‘Deconstructing a Story’. They give a full breakdown of how narrative works. (Suitable for high performing Grade 3 and all Grade 5s.)</a:t>
            </a:r>
            <a:endParaRPr lang="en-US" sz="1600" dirty="0"/>
          </a:p>
          <a:p>
            <a:r>
              <a:rPr lang="en-AU" sz="1600" dirty="0"/>
              <a:t> </a:t>
            </a:r>
            <a:endParaRPr lang="en-US" sz="1600" dirty="0"/>
          </a:p>
          <a:p>
            <a:r>
              <a:rPr lang="en-AU" dirty="0"/>
              <a:t> </a:t>
            </a:r>
            <a:endParaRPr lang="en-US" dirty="0"/>
          </a:p>
        </p:txBody>
      </p:sp>
    </p:spTree>
    <p:extLst>
      <p:ext uri="{BB962C8B-B14F-4D97-AF65-F5344CB8AC3E}">
        <p14:creationId xmlns:p14="http://schemas.microsoft.com/office/powerpoint/2010/main" val="1893136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76864" cy="2308324"/>
          </a:xfrm>
          <a:prstGeom prst="rect">
            <a:avLst/>
          </a:prstGeom>
          <a:noFill/>
        </p:spPr>
        <p:txBody>
          <a:bodyPr wrap="square" rtlCol="0">
            <a:spAutoFit/>
          </a:bodyPr>
          <a:lstStyle/>
          <a:p>
            <a:r>
              <a:rPr lang="en-AU" sz="1600" b="1" dirty="0" err="1">
                <a:solidFill>
                  <a:srgbClr val="92D050"/>
                </a:solidFill>
              </a:rPr>
              <a:t>Casuality</a:t>
            </a:r>
            <a:r>
              <a:rPr lang="en-AU" sz="1600" b="1" dirty="0">
                <a:solidFill>
                  <a:srgbClr val="92D050"/>
                </a:solidFill>
              </a:rPr>
              <a:t> and plausibility</a:t>
            </a:r>
            <a:endParaRPr lang="en-US" sz="1600" dirty="0">
              <a:solidFill>
                <a:srgbClr val="92D050"/>
              </a:solidFill>
            </a:endParaRPr>
          </a:p>
          <a:p>
            <a:r>
              <a:rPr lang="en-AU" sz="1600" b="1" dirty="0"/>
              <a:t> </a:t>
            </a:r>
            <a:endParaRPr lang="en-US" sz="1600" dirty="0"/>
          </a:p>
          <a:p>
            <a:r>
              <a:rPr lang="en-AU" sz="1600" dirty="0"/>
              <a:t>There is a ‘logic’ to story which needs to be taught:</a:t>
            </a:r>
            <a:endParaRPr lang="en-US" sz="1600" dirty="0"/>
          </a:p>
          <a:p>
            <a:r>
              <a:rPr lang="en-AU" sz="1600" dirty="0"/>
              <a:t> </a:t>
            </a:r>
            <a:endParaRPr lang="en-US" sz="1600" dirty="0"/>
          </a:p>
          <a:p>
            <a:r>
              <a:rPr lang="en-AU" sz="1600" b="1" dirty="0"/>
              <a:t>CAUSALITY</a:t>
            </a:r>
            <a:endParaRPr lang="en-US" sz="1600" dirty="0"/>
          </a:p>
          <a:p>
            <a:r>
              <a:rPr lang="en-AU" sz="1600" dirty="0"/>
              <a:t> </a:t>
            </a:r>
            <a:endParaRPr lang="en-US" sz="1600" dirty="0"/>
          </a:p>
          <a:p>
            <a:r>
              <a:rPr lang="en-AU" sz="1600" dirty="0"/>
              <a:t>One thing </a:t>
            </a:r>
            <a:r>
              <a:rPr lang="en-AU" sz="1600" b="1" i="1" dirty="0"/>
              <a:t>causes</a:t>
            </a:r>
            <a:r>
              <a:rPr lang="en-AU" sz="1600" dirty="0"/>
              <a:t> another.</a:t>
            </a:r>
            <a:endParaRPr lang="en-US" sz="1600" dirty="0"/>
          </a:p>
          <a:p>
            <a:r>
              <a:rPr lang="en-AU" sz="1600" dirty="0"/>
              <a:t> </a:t>
            </a:r>
          </a:p>
          <a:p>
            <a:endParaRPr lang="en-US"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920344" y="2720211"/>
            <a:ext cx="1240155" cy="113919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118589" y="2807206"/>
            <a:ext cx="935355" cy="93535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4132049" y="2727831"/>
            <a:ext cx="1050290" cy="112966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254729" y="2811016"/>
            <a:ext cx="935355" cy="935355"/>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6228184" y="2715766"/>
            <a:ext cx="1041400" cy="1102360"/>
          </a:xfrm>
          <a:prstGeom prst="rect">
            <a:avLst/>
          </a:prstGeom>
        </p:spPr>
      </p:pic>
    </p:spTree>
    <p:extLst>
      <p:ext uri="{BB962C8B-B14F-4D97-AF65-F5344CB8AC3E}">
        <p14:creationId xmlns:p14="http://schemas.microsoft.com/office/powerpoint/2010/main" val="3764498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76864" cy="3539430"/>
          </a:xfrm>
          <a:prstGeom prst="rect">
            <a:avLst/>
          </a:prstGeom>
          <a:noFill/>
        </p:spPr>
        <p:txBody>
          <a:bodyPr wrap="square" rtlCol="0">
            <a:spAutoFit/>
          </a:bodyPr>
          <a:lstStyle/>
          <a:p>
            <a:r>
              <a:rPr lang="en-AU" sz="1600" b="1" dirty="0" err="1">
                <a:solidFill>
                  <a:srgbClr val="92D050"/>
                </a:solidFill>
              </a:rPr>
              <a:t>Casuality</a:t>
            </a:r>
            <a:r>
              <a:rPr lang="en-AU" sz="1600" b="1" dirty="0">
                <a:solidFill>
                  <a:srgbClr val="92D050"/>
                </a:solidFill>
              </a:rPr>
              <a:t> and plausibility</a:t>
            </a:r>
            <a:endParaRPr lang="en-US" sz="1600" dirty="0">
              <a:solidFill>
                <a:srgbClr val="92D050"/>
              </a:solidFill>
            </a:endParaRPr>
          </a:p>
          <a:p>
            <a:r>
              <a:rPr lang="en-AU" sz="1600" b="1" dirty="0"/>
              <a:t> </a:t>
            </a:r>
            <a:endParaRPr lang="en-US" sz="1600" dirty="0"/>
          </a:p>
          <a:p>
            <a:r>
              <a:rPr lang="en-AU" sz="1600" dirty="0"/>
              <a:t>This is </a:t>
            </a:r>
            <a:r>
              <a:rPr lang="en-AU" sz="1600" b="1" i="1" dirty="0"/>
              <a:t>not</a:t>
            </a:r>
            <a:r>
              <a:rPr lang="en-AU" sz="1600" dirty="0"/>
              <a:t> a story:</a:t>
            </a:r>
            <a:endParaRPr lang="en-US" sz="1600" dirty="0"/>
          </a:p>
          <a:p>
            <a:r>
              <a:rPr lang="en-AU" sz="1600" dirty="0"/>
              <a:t> </a:t>
            </a:r>
          </a:p>
          <a:p>
            <a:r>
              <a:rPr lang="en-AU" sz="1600" b="1" dirty="0"/>
              <a:t>The king died and then the queen died.</a:t>
            </a:r>
            <a:endParaRPr lang="en-US" sz="1600" dirty="0"/>
          </a:p>
          <a:p>
            <a:r>
              <a:rPr lang="en-AU" sz="1600" dirty="0"/>
              <a:t> </a:t>
            </a:r>
            <a:endParaRPr lang="en-US" sz="1600" dirty="0"/>
          </a:p>
          <a:p>
            <a:r>
              <a:rPr lang="en-AU" sz="1600" dirty="0"/>
              <a:t>But this </a:t>
            </a:r>
            <a:r>
              <a:rPr lang="en-AU" sz="1600" b="1" i="1" dirty="0"/>
              <a:t>is</a:t>
            </a:r>
            <a:r>
              <a:rPr lang="en-AU" sz="1600" dirty="0"/>
              <a:t>:</a:t>
            </a:r>
            <a:endParaRPr lang="en-US" sz="1600" dirty="0"/>
          </a:p>
          <a:p>
            <a:r>
              <a:rPr lang="en-AU" sz="1600" dirty="0"/>
              <a:t> </a:t>
            </a:r>
            <a:endParaRPr lang="en-US" sz="1600" dirty="0"/>
          </a:p>
          <a:p>
            <a:r>
              <a:rPr lang="en-AU" sz="1600" b="1" dirty="0"/>
              <a:t>The king died and then the queen died of grief.</a:t>
            </a:r>
            <a:endParaRPr lang="en-US" sz="1600" dirty="0"/>
          </a:p>
          <a:p>
            <a:r>
              <a:rPr lang="en-AU" sz="1600" dirty="0"/>
              <a:t> </a:t>
            </a:r>
            <a:endParaRPr lang="en-US" sz="1600" dirty="0"/>
          </a:p>
          <a:p>
            <a:r>
              <a:rPr lang="en-AU" sz="1600" dirty="0"/>
              <a:t>(</a:t>
            </a:r>
            <a:r>
              <a:rPr lang="en-AU" sz="1600" dirty="0" err="1"/>
              <a:t>E.M.Forster</a:t>
            </a:r>
            <a:r>
              <a:rPr lang="en-AU" sz="1600" dirty="0"/>
              <a:t>, </a:t>
            </a:r>
            <a:r>
              <a:rPr lang="en-AU" sz="1600" i="1" dirty="0"/>
              <a:t>Aspects of the Novel</a:t>
            </a:r>
            <a:r>
              <a:rPr lang="en-AU" sz="1600" dirty="0"/>
              <a:t>)</a:t>
            </a:r>
            <a:endParaRPr lang="en-US" sz="1600" dirty="0"/>
          </a:p>
          <a:p>
            <a:r>
              <a:rPr lang="en-AU" sz="1600" dirty="0"/>
              <a:t> </a:t>
            </a:r>
            <a:endParaRPr lang="en-US" sz="1600" dirty="0"/>
          </a:p>
          <a:p>
            <a:r>
              <a:rPr lang="en-AU" sz="1600" b="1" dirty="0"/>
              <a:t> </a:t>
            </a:r>
            <a:endParaRPr lang="en-US" sz="1600" dirty="0"/>
          </a:p>
          <a:p>
            <a:r>
              <a:rPr lang="en-AU" sz="1600" dirty="0"/>
              <a:t>The difference is causality. One event caused the next. </a:t>
            </a:r>
            <a:endParaRPr lang="en-US" sz="160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796136" y="1203598"/>
            <a:ext cx="2232248" cy="3149786"/>
          </a:xfrm>
          <a:prstGeom prst="rect">
            <a:avLst/>
          </a:prstGeom>
        </p:spPr>
      </p:pic>
    </p:spTree>
    <p:extLst>
      <p:ext uri="{BB962C8B-B14F-4D97-AF65-F5344CB8AC3E}">
        <p14:creationId xmlns:p14="http://schemas.microsoft.com/office/powerpoint/2010/main" val="542685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6192688" cy="923330"/>
          </a:xfrm>
          <a:prstGeom prst="rect">
            <a:avLst/>
          </a:prstGeom>
          <a:noFill/>
        </p:spPr>
        <p:txBody>
          <a:bodyPr wrap="square" rtlCol="0">
            <a:spAutoFit/>
          </a:bodyPr>
          <a:lstStyle/>
          <a:p>
            <a:r>
              <a:rPr lang="en-AU" dirty="0"/>
              <a:t>A girl has been given a pet rabbit for her birthday - </a:t>
            </a:r>
            <a:r>
              <a:rPr lang="en-AU" dirty="0" err="1"/>
              <a:t>Fluffball</a:t>
            </a:r>
            <a:r>
              <a:rPr lang="en-AU" dirty="0"/>
              <a:t>.</a:t>
            </a:r>
            <a:endParaRPr lang="en-US" dirty="0"/>
          </a:p>
          <a:p>
            <a:r>
              <a:rPr lang="en-AU" b="1" dirty="0"/>
              <a:t> </a:t>
            </a:r>
            <a:endParaRPr lang="en-US" dirty="0"/>
          </a:p>
          <a:p>
            <a:r>
              <a:rPr lang="en-AU" dirty="0"/>
              <a:t>Very nice. But </a:t>
            </a:r>
            <a:r>
              <a:rPr lang="en-AU" i="1" dirty="0"/>
              <a:t>not a story</a:t>
            </a:r>
            <a:r>
              <a:rPr lang="en-AU" dirty="0"/>
              <a:t>!</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699792" y="1795143"/>
            <a:ext cx="1928403" cy="258034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788024" y="2139702"/>
            <a:ext cx="2329274" cy="2329274"/>
          </a:xfrm>
          <a:prstGeom prst="rect">
            <a:avLst/>
          </a:prstGeom>
        </p:spPr>
      </p:pic>
    </p:spTree>
    <p:extLst>
      <p:ext uri="{BB962C8B-B14F-4D97-AF65-F5344CB8AC3E}">
        <p14:creationId xmlns:p14="http://schemas.microsoft.com/office/powerpoint/2010/main" val="4244814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2585323"/>
          </a:xfrm>
          <a:prstGeom prst="rect">
            <a:avLst/>
          </a:prstGeom>
          <a:noFill/>
        </p:spPr>
        <p:txBody>
          <a:bodyPr wrap="square" rtlCol="0">
            <a:spAutoFit/>
          </a:bodyPr>
          <a:lstStyle/>
          <a:p>
            <a:r>
              <a:rPr lang="en-AU" dirty="0"/>
              <a:t>However, Lily’s family has a dog - Rover.</a:t>
            </a:r>
            <a:endParaRPr lang="en-US" dirty="0"/>
          </a:p>
          <a:p>
            <a:r>
              <a:rPr lang="en-AU" dirty="0"/>
              <a:t> </a:t>
            </a:r>
            <a:endParaRPr lang="en-US" dirty="0"/>
          </a:p>
          <a:p>
            <a:r>
              <a:rPr lang="en-AU" dirty="0"/>
              <a:t>One day, the family are out. Rover is looking at </a:t>
            </a:r>
            <a:r>
              <a:rPr lang="en-AU" dirty="0" err="1"/>
              <a:t>Fluffball</a:t>
            </a:r>
            <a:r>
              <a:rPr lang="en-AU" dirty="0"/>
              <a:t>. He realises that the hutch has been left ajar.</a:t>
            </a:r>
            <a:endParaRPr lang="en-US" dirty="0"/>
          </a:p>
          <a:p>
            <a:r>
              <a:rPr lang="en-AU" dirty="0"/>
              <a:t> </a:t>
            </a:r>
            <a:endParaRPr lang="en-US" dirty="0"/>
          </a:p>
          <a:p>
            <a:r>
              <a:rPr lang="en-AU" b="1" dirty="0"/>
              <a:t>What next?</a:t>
            </a:r>
            <a:endParaRPr lang="en-US" b="1" dirty="0"/>
          </a:p>
          <a:p>
            <a:r>
              <a:rPr lang="en-AU" dirty="0"/>
              <a:t> </a:t>
            </a:r>
            <a:endParaRPr lang="en-US" dirty="0"/>
          </a:p>
          <a:p>
            <a:r>
              <a:rPr lang="en-AU" dirty="0"/>
              <a:t>If the rabbit runs away, what does the dog do? </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012160" y="1635646"/>
            <a:ext cx="2167167" cy="2952328"/>
          </a:xfrm>
          <a:prstGeom prst="rect">
            <a:avLst/>
          </a:prstGeom>
        </p:spPr>
      </p:pic>
    </p:spTree>
    <p:extLst>
      <p:ext uri="{BB962C8B-B14F-4D97-AF65-F5344CB8AC3E}">
        <p14:creationId xmlns:p14="http://schemas.microsoft.com/office/powerpoint/2010/main" val="28504941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3416320"/>
          </a:xfrm>
          <a:prstGeom prst="rect">
            <a:avLst/>
          </a:prstGeom>
          <a:noFill/>
        </p:spPr>
        <p:txBody>
          <a:bodyPr wrap="square" rtlCol="0">
            <a:spAutoFit/>
          </a:bodyPr>
          <a:lstStyle/>
          <a:p>
            <a:r>
              <a:rPr lang="en-AU" b="1" dirty="0">
                <a:solidFill>
                  <a:srgbClr val="92D050"/>
                </a:solidFill>
              </a:rPr>
              <a:t>Character</a:t>
            </a:r>
            <a:endParaRPr lang="en-US" b="1" dirty="0">
              <a:solidFill>
                <a:srgbClr val="92D050"/>
              </a:solidFill>
            </a:endParaRPr>
          </a:p>
          <a:p>
            <a:r>
              <a:rPr lang="en-AU" dirty="0"/>
              <a:t> </a:t>
            </a:r>
            <a:endParaRPr lang="en-US" dirty="0"/>
          </a:p>
          <a:p>
            <a:r>
              <a:rPr lang="en-AU" dirty="0"/>
              <a:t>The word ‘character’ really just means ‘people acting according to their nature’.</a:t>
            </a:r>
            <a:endParaRPr lang="en-US" dirty="0"/>
          </a:p>
          <a:p>
            <a:r>
              <a:rPr lang="en-AU" dirty="0"/>
              <a:t> </a:t>
            </a:r>
            <a:endParaRPr lang="en-US" dirty="0"/>
          </a:p>
          <a:p>
            <a:pPr lvl="0"/>
            <a:r>
              <a:rPr lang="en-AU" dirty="0"/>
              <a:t>Lily is kind and caring. She believes in ‘love’. </a:t>
            </a:r>
            <a:endParaRPr lang="en-US" dirty="0"/>
          </a:p>
          <a:p>
            <a:pPr lvl="0"/>
            <a:r>
              <a:rPr lang="en-AU" dirty="0"/>
              <a:t>The rabbit acts as a rabbit. It just wants to survive. </a:t>
            </a:r>
          </a:p>
          <a:p>
            <a:pPr lvl="0"/>
            <a:endParaRPr lang="en-US" dirty="0"/>
          </a:p>
          <a:p>
            <a:pPr lvl="0"/>
            <a:r>
              <a:rPr lang="en-AU" dirty="0"/>
              <a:t>The dog has doggy needs and desires.</a:t>
            </a:r>
            <a:endParaRPr lang="en-US" dirty="0"/>
          </a:p>
          <a:p>
            <a:r>
              <a:rPr lang="en-AU" dirty="0"/>
              <a:t> </a:t>
            </a:r>
            <a:endParaRPr lang="en-US" dirty="0"/>
          </a:p>
          <a:p>
            <a:r>
              <a:rPr lang="en-AU" dirty="0"/>
              <a:t>The characters must act </a:t>
            </a:r>
            <a:r>
              <a:rPr lang="en-AU" b="1" dirty="0"/>
              <a:t>plausibly</a:t>
            </a:r>
            <a:r>
              <a:rPr lang="en-AU" dirty="0"/>
              <a:t>. </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992783" y="2056765"/>
            <a:ext cx="1792089" cy="1792089"/>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6429835" y="627534"/>
            <a:ext cx="1483668" cy="1985258"/>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912232" y="2804437"/>
            <a:ext cx="1158202" cy="1577817"/>
          </a:xfrm>
          <a:prstGeom prst="rect">
            <a:avLst/>
          </a:prstGeom>
        </p:spPr>
      </p:pic>
    </p:spTree>
    <p:extLst>
      <p:ext uri="{BB962C8B-B14F-4D97-AF65-F5344CB8AC3E}">
        <p14:creationId xmlns:p14="http://schemas.microsoft.com/office/powerpoint/2010/main" val="3833756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384376" cy="4185761"/>
          </a:xfrm>
          <a:prstGeom prst="rect">
            <a:avLst/>
          </a:prstGeom>
          <a:noFill/>
        </p:spPr>
        <p:txBody>
          <a:bodyPr wrap="square" rtlCol="0">
            <a:spAutoFit/>
          </a:bodyPr>
          <a:lstStyle/>
          <a:p>
            <a:r>
              <a:rPr lang="en-US" b="1" dirty="0">
                <a:solidFill>
                  <a:srgbClr val="92D050"/>
                </a:solidFill>
              </a:rPr>
              <a:t>IN THIS WEBINAR…</a:t>
            </a:r>
            <a:endParaRPr lang="en-US" dirty="0">
              <a:solidFill>
                <a:srgbClr val="92D050"/>
              </a:solidFill>
            </a:endParaRPr>
          </a:p>
          <a:p>
            <a:endParaRPr lang="en-US" sz="1600" b="1" dirty="0"/>
          </a:p>
          <a:p>
            <a:r>
              <a:rPr lang="en-AU" dirty="0"/>
              <a:t>In this webinar, we will concentrate on techniques that can enhance children’s performance in the Writing Task. </a:t>
            </a:r>
            <a:endParaRPr lang="en-US" dirty="0"/>
          </a:p>
          <a:p>
            <a:r>
              <a:rPr lang="en-AU" dirty="0"/>
              <a:t> </a:t>
            </a:r>
            <a:endParaRPr lang="en-US" dirty="0"/>
          </a:p>
          <a:p>
            <a:r>
              <a:rPr lang="en-AU" dirty="0"/>
              <a:t>But </a:t>
            </a:r>
            <a:r>
              <a:rPr lang="en-AU" dirty="0" err="1"/>
              <a:t>Ziptales</a:t>
            </a:r>
            <a:r>
              <a:rPr lang="en-AU" dirty="0"/>
              <a:t> offers </a:t>
            </a:r>
            <a:r>
              <a:rPr lang="en-AU" b="1" dirty="0"/>
              <a:t>a full NAPLAN simulation</a:t>
            </a:r>
            <a:r>
              <a:rPr lang="en-AU" dirty="0"/>
              <a:t>, with diagnosis of student performance, and mapping of problem issues. </a:t>
            </a:r>
            <a:endParaRPr lang="en-US" dirty="0"/>
          </a:p>
          <a:p>
            <a:r>
              <a:rPr lang="en-AU" dirty="0"/>
              <a:t> </a:t>
            </a:r>
            <a:endParaRPr lang="en-US" dirty="0"/>
          </a:p>
          <a:p>
            <a:r>
              <a:rPr lang="en-AU" dirty="0"/>
              <a:t>It is the </a:t>
            </a:r>
            <a:r>
              <a:rPr lang="en-AU" b="1" dirty="0"/>
              <a:t>SAM</a:t>
            </a:r>
            <a:r>
              <a:rPr lang="en-AU" dirty="0"/>
              <a:t> module. </a:t>
            </a:r>
            <a:endParaRPr lang="en-US" dirty="0"/>
          </a:p>
          <a:p>
            <a:r>
              <a:rPr lang="en-AU" dirty="0"/>
              <a:t> </a:t>
            </a:r>
            <a:endParaRPr lang="en-US" dirty="0"/>
          </a:p>
          <a:p>
            <a:endParaRPr lang="en-GB" sz="1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465232" y="684865"/>
            <a:ext cx="2620010" cy="1637665"/>
          </a:xfrm>
          <a:prstGeom prst="rect">
            <a:avLst/>
          </a:prstGeo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51469" t="27870" r="34103" b="42780"/>
          <a:stretch/>
        </p:blipFill>
        <p:spPr bwMode="auto">
          <a:xfrm>
            <a:off x="4283968" y="1451550"/>
            <a:ext cx="1454785" cy="1664335"/>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516216" y="2283718"/>
            <a:ext cx="2473960" cy="1391285"/>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139952" y="3385340"/>
            <a:ext cx="2677795" cy="1506220"/>
          </a:xfrm>
          <a:prstGeom prst="rect">
            <a:avLst/>
          </a:prstGeom>
        </p:spPr>
      </p:pic>
    </p:spTree>
    <p:extLst>
      <p:ext uri="{BB962C8B-B14F-4D97-AF65-F5344CB8AC3E}">
        <p14:creationId xmlns:p14="http://schemas.microsoft.com/office/powerpoint/2010/main" val="1226972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76864" cy="3785652"/>
          </a:xfrm>
          <a:prstGeom prst="rect">
            <a:avLst/>
          </a:prstGeom>
          <a:noFill/>
        </p:spPr>
        <p:txBody>
          <a:bodyPr wrap="square" rtlCol="0">
            <a:spAutoFit/>
          </a:bodyPr>
          <a:lstStyle/>
          <a:p>
            <a:r>
              <a:rPr lang="en-AU" sz="1600" b="1" i="1" dirty="0">
                <a:solidFill>
                  <a:srgbClr val="92D050"/>
                </a:solidFill>
              </a:rPr>
              <a:t>Activities</a:t>
            </a:r>
            <a:endParaRPr lang="en-US" sz="1600" dirty="0">
              <a:solidFill>
                <a:srgbClr val="92D050"/>
              </a:solidFill>
            </a:endParaRPr>
          </a:p>
          <a:p>
            <a:r>
              <a:rPr lang="en-AU" sz="1600" dirty="0"/>
              <a:t> </a:t>
            </a:r>
            <a:endParaRPr lang="en-US" sz="1600" dirty="0"/>
          </a:p>
          <a:p>
            <a:r>
              <a:rPr lang="en-AU" sz="1600" b="1" dirty="0">
                <a:solidFill>
                  <a:srgbClr val="92D050"/>
                </a:solidFill>
              </a:rPr>
              <a:t>1 </a:t>
            </a:r>
            <a:r>
              <a:rPr lang="en-AU" sz="1600" dirty="0"/>
              <a:t>As a class, talk about what causes things to happen in certain well known stories. What causes the problem for the toys in </a:t>
            </a:r>
            <a:r>
              <a:rPr lang="en-AU" sz="1600" i="1" dirty="0"/>
              <a:t>Toy Story 3</a:t>
            </a:r>
            <a:r>
              <a:rPr lang="en-AU" sz="1600" dirty="0"/>
              <a:t> (the boy is abandoning them to go off to college)? What is Harry Potter’s problem with Voldemort? What causes Frodo to go on a quest to deliver the ring back to Mount Mordor in </a:t>
            </a:r>
            <a:r>
              <a:rPr lang="en-AU" sz="1600" i="1" dirty="0"/>
              <a:t>Lord of the Rings</a:t>
            </a:r>
            <a:r>
              <a:rPr lang="en-AU" sz="1600" dirty="0"/>
              <a:t>? </a:t>
            </a:r>
            <a:endParaRPr lang="en-US" sz="1600" dirty="0"/>
          </a:p>
          <a:p>
            <a:r>
              <a:rPr lang="en-AU" sz="1600" dirty="0"/>
              <a:t> </a:t>
            </a:r>
            <a:endParaRPr lang="en-US" sz="1600" dirty="0"/>
          </a:p>
          <a:p>
            <a:r>
              <a:rPr lang="en-AU" sz="1600" b="1" dirty="0">
                <a:solidFill>
                  <a:srgbClr val="92D050"/>
                </a:solidFill>
              </a:rPr>
              <a:t>2</a:t>
            </a:r>
            <a:r>
              <a:rPr lang="en-AU" sz="1600" dirty="0"/>
              <a:t> Try workshopping some </a:t>
            </a:r>
            <a:r>
              <a:rPr lang="en-AU" sz="1600" i="1" dirty="0"/>
              <a:t>first causes</a:t>
            </a:r>
            <a:r>
              <a:rPr lang="en-AU" sz="1600" dirty="0"/>
              <a:t> for stories. A child is forced to move school, to a new place where everyone is mean. Someone wins a lottery… What would happen if aliens appeared? What if the neighbour was a witch, and she took a dislike to you? </a:t>
            </a:r>
            <a:endParaRPr lang="en-US" sz="1600" dirty="0"/>
          </a:p>
          <a:p>
            <a:r>
              <a:rPr lang="en-AU" sz="1600" dirty="0"/>
              <a:t> </a:t>
            </a:r>
            <a:endParaRPr lang="en-US" sz="1600" dirty="0"/>
          </a:p>
          <a:p>
            <a:r>
              <a:rPr lang="en-AU" sz="1600" b="1" dirty="0">
                <a:solidFill>
                  <a:srgbClr val="92D050"/>
                </a:solidFill>
              </a:rPr>
              <a:t>3</a:t>
            </a:r>
            <a:r>
              <a:rPr lang="en-AU" sz="1600" dirty="0"/>
              <a:t> Examine the notion of character and plausibility. Take a series of characters (</a:t>
            </a:r>
            <a:r>
              <a:rPr lang="en-AU" sz="1600" dirty="0" err="1"/>
              <a:t>eg</a:t>
            </a:r>
            <a:r>
              <a:rPr lang="en-AU" sz="1600" dirty="0"/>
              <a:t> superhero, evil wizard, white witch, sweet little old lady, shy dragon) and workshop how they would act in various situations. What would be plausible? What would be implausible?</a:t>
            </a:r>
            <a:endParaRPr lang="en-US" sz="1600" dirty="0"/>
          </a:p>
          <a:p>
            <a:r>
              <a:rPr lang="en-AU" sz="1600" dirty="0"/>
              <a:t> </a:t>
            </a:r>
            <a:endParaRPr lang="en-US" sz="1600" dirty="0"/>
          </a:p>
        </p:txBody>
      </p:sp>
    </p:spTree>
    <p:extLst>
      <p:ext uri="{BB962C8B-B14F-4D97-AF65-F5344CB8AC3E}">
        <p14:creationId xmlns:p14="http://schemas.microsoft.com/office/powerpoint/2010/main" val="1039790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76864" cy="3539430"/>
          </a:xfrm>
          <a:prstGeom prst="rect">
            <a:avLst/>
          </a:prstGeom>
          <a:noFill/>
        </p:spPr>
        <p:txBody>
          <a:bodyPr wrap="square" rtlCol="0">
            <a:spAutoFit/>
          </a:bodyPr>
          <a:lstStyle/>
          <a:p>
            <a:r>
              <a:rPr lang="en-AU" sz="1600" b="1" i="1" dirty="0">
                <a:solidFill>
                  <a:srgbClr val="92D050"/>
                </a:solidFill>
              </a:rPr>
              <a:t>Activities</a:t>
            </a:r>
            <a:endParaRPr lang="en-US" sz="1600" dirty="0">
              <a:solidFill>
                <a:srgbClr val="92D050"/>
              </a:solidFill>
            </a:endParaRPr>
          </a:p>
          <a:p>
            <a:r>
              <a:rPr lang="en-AU" sz="1600" dirty="0"/>
              <a:t> </a:t>
            </a:r>
            <a:endParaRPr lang="en-US" sz="1600" dirty="0"/>
          </a:p>
          <a:p>
            <a:r>
              <a:rPr lang="en-AU" sz="1600" b="1" dirty="0">
                <a:solidFill>
                  <a:srgbClr val="92D050"/>
                </a:solidFill>
              </a:rPr>
              <a:t>4 </a:t>
            </a:r>
            <a:r>
              <a:rPr lang="en-AU" sz="1600" dirty="0"/>
              <a:t>Use the </a:t>
            </a:r>
            <a:r>
              <a:rPr lang="en-AU" sz="1600" b="1" i="1" dirty="0"/>
              <a:t>Story Machine</a:t>
            </a:r>
            <a:r>
              <a:rPr lang="en-AU" sz="1600" dirty="0"/>
              <a:t> engine in </a:t>
            </a:r>
            <a:r>
              <a:rPr lang="en-AU" sz="1600" dirty="0" err="1"/>
              <a:t>Ziptales</a:t>
            </a:r>
            <a:r>
              <a:rPr lang="en-AU" sz="1600" dirty="0"/>
              <a:t> (Developing Literacy library): it offers a wide range of characters, settings and plots (which children can choose at random) before they write their own story. </a:t>
            </a:r>
          </a:p>
          <a:p>
            <a:endParaRPr lang="en-AU" sz="1600" dirty="0"/>
          </a:p>
          <a:p>
            <a:endParaRPr lang="en-AU" sz="1600" dirty="0"/>
          </a:p>
          <a:p>
            <a:endParaRPr lang="en-US" sz="1600" dirty="0"/>
          </a:p>
          <a:p>
            <a:endParaRPr lang="en-US" sz="1600" dirty="0"/>
          </a:p>
          <a:p>
            <a:endParaRPr lang="en-US" sz="1600" dirty="0"/>
          </a:p>
          <a:p>
            <a:r>
              <a:rPr lang="en-AU" sz="1600" dirty="0"/>
              <a:t> </a:t>
            </a:r>
            <a:endParaRPr lang="en-US" sz="1600" dirty="0"/>
          </a:p>
          <a:p>
            <a:r>
              <a:rPr lang="en-AU" sz="1600" b="1" dirty="0">
                <a:solidFill>
                  <a:srgbClr val="92D050"/>
                </a:solidFill>
              </a:rPr>
              <a:t>5 </a:t>
            </a:r>
            <a:r>
              <a:rPr lang="en-AU" sz="1600" dirty="0"/>
              <a:t>Look at the </a:t>
            </a:r>
            <a:r>
              <a:rPr lang="en-AU" sz="1600" b="1" i="1" dirty="0"/>
              <a:t>Specialised English Lessons</a:t>
            </a:r>
            <a:r>
              <a:rPr lang="en-AU" sz="1600" dirty="0"/>
              <a:t> ‘What’s in a Text Part A’ and ‘What’s in a Text Part B’ (Writing, Year 3) and ‘Types of Text’ and ‘Creating Imaginative Texts’ (Writing, Year 5).</a:t>
            </a:r>
            <a:endParaRPr lang="en-US" sz="1600" dirty="0"/>
          </a:p>
          <a:p>
            <a:r>
              <a:rPr lang="en-AU" sz="1600" dirty="0"/>
              <a:t> </a:t>
            </a:r>
            <a:endParaRPr lang="en-US" sz="16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51973" t="40514" r="34576" b="41689"/>
          <a:stretch/>
        </p:blipFill>
        <p:spPr bwMode="auto">
          <a:xfrm>
            <a:off x="2987824" y="1945006"/>
            <a:ext cx="1584176" cy="1152128"/>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3"/>
          <a:srcRect l="9934" t="10701" r="8552" b="10701"/>
          <a:stretch/>
        </p:blipFill>
        <p:spPr>
          <a:xfrm>
            <a:off x="4507803" y="1945006"/>
            <a:ext cx="2304256" cy="1249766"/>
          </a:xfrm>
          <a:prstGeom prst="rect">
            <a:avLst/>
          </a:prstGeom>
        </p:spPr>
      </p:pic>
    </p:spTree>
    <p:extLst>
      <p:ext uri="{BB962C8B-B14F-4D97-AF65-F5344CB8AC3E}">
        <p14:creationId xmlns:p14="http://schemas.microsoft.com/office/powerpoint/2010/main" val="39032869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5328592" cy="1415772"/>
          </a:xfrm>
          <a:prstGeom prst="rect">
            <a:avLst/>
          </a:prstGeom>
          <a:noFill/>
        </p:spPr>
        <p:txBody>
          <a:bodyPr wrap="square" rtlCol="0">
            <a:spAutoFit/>
          </a:bodyPr>
          <a:lstStyle/>
          <a:p>
            <a:r>
              <a:rPr lang="en-AU" b="1" dirty="0">
                <a:solidFill>
                  <a:srgbClr val="92D050"/>
                </a:solidFill>
              </a:rPr>
              <a:t>Complications and plot</a:t>
            </a:r>
            <a:endParaRPr lang="en-US" dirty="0">
              <a:solidFill>
                <a:srgbClr val="92D050"/>
              </a:solidFill>
            </a:endParaRPr>
          </a:p>
          <a:p>
            <a:r>
              <a:rPr lang="en-AU" b="1" dirty="0"/>
              <a:t> </a:t>
            </a:r>
            <a:endParaRPr lang="en-US" dirty="0"/>
          </a:p>
          <a:p>
            <a:r>
              <a:rPr lang="en-AU" sz="1600" dirty="0"/>
              <a:t>All children will be familiar with the notion of plot.</a:t>
            </a:r>
            <a:endParaRPr lang="en-US" sz="1600" dirty="0"/>
          </a:p>
          <a:p>
            <a:endParaRPr lang="en-US" sz="1600" dirty="0"/>
          </a:p>
          <a:p>
            <a:r>
              <a:rPr lang="en-AU" sz="1600" dirty="0"/>
              <a:t>Here’s one: </a:t>
            </a:r>
            <a:r>
              <a:rPr lang="en-AU" sz="1600" i="1" dirty="0"/>
              <a:t>Dr Wow in Atlantis</a:t>
            </a:r>
            <a:r>
              <a:rPr lang="en-AU" sz="1600" dirty="0"/>
              <a:t>. </a:t>
            </a:r>
            <a:endParaRPr lang="en-US" sz="1600" dirty="0"/>
          </a:p>
        </p:txBody>
      </p:sp>
      <p:pic>
        <p:nvPicPr>
          <p:cNvPr id="3" name="Picture 2"/>
          <p:cNvPicPr/>
          <p:nvPr/>
        </p:nvPicPr>
        <p:blipFill rotWithShape="1">
          <a:blip r:embed="rId2"/>
          <a:srcRect l="14478" t="8711" r="14478"/>
          <a:stretch/>
        </p:blipFill>
        <p:spPr>
          <a:xfrm>
            <a:off x="5740843" y="1516744"/>
            <a:ext cx="2664296" cy="1925809"/>
          </a:xfrm>
          <a:prstGeom prst="rect">
            <a:avLst/>
          </a:prstGeom>
        </p:spPr>
      </p:pic>
      <p:sp>
        <p:nvSpPr>
          <p:cNvPr id="6" name="Rounded Rectangle 5"/>
          <p:cNvSpPr/>
          <p:nvPr/>
        </p:nvSpPr>
        <p:spPr>
          <a:xfrm>
            <a:off x="3273293" y="2002272"/>
            <a:ext cx="2378828" cy="14335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1050"/>
          </a:p>
        </p:txBody>
      </p:sp>
      <p:sp>
        <p:nvSpPr>
          <p:cNvPr id="7" name="Rounded Rectangle 6"/>
          <p:cNvSpPr/>
          <p:nvPr/>
        </p:nvSpPr>
        <p:spPr>
          <a:xfrm>
            <a:off x="755577" y="2067694"/>
            <a:ext cx="2376264" cy="1333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1050"/>
          </a:p>
        </p:txBody>
      </p:sp>
      <p:sp>
        <p:nvSpPr>
          <p:cNvPr id="8" name="TextBox 7"/>
          <p:cNvSpPr txBox="1"/>
          <p:nvPr/>
        </p:nvSpPr>
        <p:spPr>
          <a:xfrm>
            <a:off x="912337" y="2062000"/>
            <a:ext cx="2147496" cy="1373845"/>
          </a:xfrm>
          <a:prstGeom prst="rect">
            <a:avLst/>
          </a:prstGeom>
          <a:noFill/>
        </p:spPr>
        <p:txBody>
          <a:bodyPr wrap="square" rtlCol="0">
            <a:spAutoFit/>
          </a:bodyPr>
          <a:lstStyle/>
          <a:p>
            <a:endParaRPr lang="en-AU" sz="900" dirty="0"/>
          </a:p>
          <a:p>
            <a:r>
              <a:rPr lang="en-AU" sz="900" b="1" dirty="0"/>
              <a:t>Dr Wow in Atlantis</a:t>
            </a:r>
            <a:endParaRPr lang="en-AU" sz="900" dirty="0"/>
          </a:p>
          <a:p>
            <a:r>
              <a:rPr lang="en-AU" sz="900" dirty="0"/>
              <a:t> </a:t>
            </a:r>
          </a:p>
          <a:p>
            <a:r>
              <a:rPr lang="en-AU" sz="900" dirty="0"/>
              <a:t>Characters = Billy, his crazy inventor Uncle Harry</a:t>
            </a:r>
          </a:p>
          <a:p>
            <a:r>
              <a:rPr lang="en-AU" sz="900" dirty="0"/>
              <a:t>Provocative situation = Harry invents a submarine to explore the lost city of Atlantis</a:t>
            </a:r>
          </a:p>
          <a:p>
            <a:pPr marL="285750" indent="-285750">
              <a:buFont typeface="Arial" pitchFamily="34" charset="0"/>
              <a:buChar char="•"/>
            </a:pPr>
            <a:endParaRPr lang="en-AU" sz="1050" dirty="0"/>
          </a:p>
        </p:txBody>
      </p:sp>
      <p:sp>
        <p:nvSpPr>
          <p:cNvPr id="10" name="Rectangle 9"/>
          <p:cNvSpPr/>
          <p:nvPr/>
        </p:nvSpPr>
        <p:spPr>
          <a:xfrm>
            <a:off x="3345301" y="2082876"/>
            <a:ext cx="2232249" cy="1323439"/>
          </a:xfrm>
          <a:prstGeom prst="rect">
            <a:avLst/>
          </a:prstGeom>
        </p:spPr>
        <p:txBody>
          <a:bodyPr wrap="square">
            <a:spAutoFit/>
          </a:bodyPr>
          <a:lstStyle/>
          <a:p>
            <a:r>
              <a:rPr lang="en-AU" sz="800" dirty="0"/>
              <a:t>Plot =  </a:t>
            </a:r>
          </a:p>
          <a:p>
            <a:r>
              <a:rPr lang="en-AU" sz="800" dirty="0"/>
              <a:t>(1) Billy and Harry go to Santorini and dive </a:t>
            </a:r>
          </a:p>
          <a:p>
            <a:r>
              <a:rPr lang="en-AU" sz="800" dirty="0"/>
              <a:t>(2) they see Atlantis - this a wonderful thing, </a:t>
            </a:r>
            <a:r>
              <a:rPr lang="en-AU" sz="800" b="1" i="1" dirty="0"/>
              <a:t>but</a:t>
            </a:r>
            <a:endParaRPr lang="en-AU" sz="800" dirty="0"/>
          </a:p>
          <a:p>
            <a:r>
              <a:rPr lang="en-AU" sz="800" dirty="0"/>
              <a:t>(3) a Kraken appears (it is a perilous situation) </a:t>
            </a:r>
          </a:p>
          <a:p>
            <a:r>
              <a:rPr lang="en-AU" sz="800" dirty="0"/>
              <a:t>(4) they escape in the machine, </a:t>
            </a:r>
            <a:r>
              <a:rPr lang="en-AU" sz="800" b="1" i="1" dirty="0"/>
              <a:t>but</a:t>
            </a:r>
            <a:endParaRPr lang="en-AU" sz="800" dirty="0"/>
          </a:p>
          <a:p>
            <a:r>
              <a:rPr lang="en-AU" sz="800" dirty="0"/>
              <a:t>(5) a giant whale appears and endangers them, so</a:t>
            </a:r>
          </a:p>
          <a:p>
            <a:r>
              <a:rPr lang="en-AU" sz="800" dirty="0"/>
              <a:t>(6) they escape, </a:t>
            </a:r>
            <a:r>
              <a:rPr lang="en-AU" sz="800" b="1" i="1" dirty="0"/>
              <a:t>but</a:t>
            </a:r>
            <a:endParaRPr lang="en-AU" sz="800" dirty="0"/>
          </a:p>
          <a:p>
            <a:r>
              <a:rPr lang="en-AU" sz="800" dirty="0"/>
              <a:t>(7) an earthquake begins, so</a:t>
            </a:r>
          </a:p>
          <a:p>
            <a:r>
              <a:rPr lang="en-AU" sz="800" dirty="0"/>
              <a:t>(8) they teleport back home - safe and sound.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99" y="3579862"/>
            <a:ext cx="1418689" cy="98416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645" y="3601553"/>
            <a:ext cx="1357529" cy="94383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8392" y="3601789"/>
            <a:ext cx="1351256" cy="9417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93093" y="3601552"/>
            <a:ext cx="1393386" cy="94383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8008" y="3599233"/>
            <a:ext cx="1395867" cy="964790"/>
          </a:xfrm>
          <a:prstGeom prst="rect">
            <a:avLst/>
          </a:prstGeom>
        </p:spPr>
      </p:pic>
    </p:spTree>
    <p:extLst>
      <p:ext uri="{BB962C8B-B14F-4D97-AF65-F5344CB8AC3E}">
        <p14:creationId xmlns:p14="http://schemas.microsoft.com/office/powerpoint/2010/main" val="439286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923330"/>
          </a:xfrm>
          <a:prstGeom prst="rect">
            <a:avLst/>
          </a:prstGeom>
          <a:noFill/>
        </p:spPr>
        <p:txBody>
          <a:bodyPr wrap="square" rtlCol="0">
            <a:spAutoFit/>
          </a:bodyPr>
          <a:lstStyle/>
          <a:p>
            <a:r>
              <a:rPr lang="en-AU" dirty="0"/>
              <a:t>Or for good readers: ‘Nightmare Island’, the </a:t>
            </a:r>
            <a:r>
              <a:rPr lang="en-AU" b="1" dirty="0"/>
              <a:t>Advanced Library</a:t>
            </a:r>
            <a:r>
              <a:rPr lang="en-AU" dirty="0"/>
              <a:t> section (</a:t>
            </a:r>
            <a:r>
              <a:rPr lang="en-AU" b="1" dirty="0"/>
              <a:t>Adventure</a:t>
            </a:r>
            <a:r>
              <a:rPr lang="en-AU" dirty="0"/>
              <a:t>) of </a:t>
            </a:r>
            <a:r>
              <a:rPr lang="en-AU" dirty="0" err="1"/>
              <a:t>Ziptales</a:t>
            </a:r>
            <a:r>
              <a:rPr lang="en-AU" dirty="0"/>
              <a:t>. </a:t>
            </a:r>
            <a:endParaRPr lang="en-US" dirty="0"/>
          </a:p>
        </p:txBody>
      </p:sp>
      <p:pic>
        <p:nvPicPr>
          <p:cNvPr id="5" name="Picture 4"/>
          <p:cNvPicPr/>
          <p:nvPr/>
        </p:nvPicPr>
        <p:blipFill rotWithShape="1">
          <a:blip r:embed="rId2"/>
          <a:srcRect l="12296" t="8364" r="11194"/>
          <a:stretch/>
        </p:blipFill>
        <p:spPr>
          <a:xfrm>
            <a:off x="3563888" y="1419622"/>
            <a:ext cx="4780587" cy="3220902"/>
          </a:xfrm>
          <a:prstGeom prst="rect">
            <a:avLst/>
          </a:prstGeom>
        </p:spPr>
      </p:pic>
    </p:spTree>
    <p:extLst>
      <p:ext uri="{BB962C8B-B14F-4D97-AF65-F5344CB8AC3E}">
        <p14:creationId xmlns:p14="http://schemas.microsoft.com/office/powerpoint/2010/main" val="1496169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3"/>
            <a:ext cx="4063362" cy="1088987"/>
          </a:xfrm>
          <a:prstGeom prst="rect">
            <a:avLst/>
          </a:prstGeom>
          <a:noFill/>
        </p:spPr>
        <p:txBody>
          <a:bodyPr wrap="square" rtlCol="0">
            <a:spAutoFit/>
          </a:bodyPr>
          <a:lstStyle/>
          <a:p>
            <a:r>
              <a:rPr lang="en-AU" sz="1600" dirty="0"/>
              <a:t>Let’s use </a:t>
            </a:r>
            <a:r>
              <a:rPr lang="en-AU" sz="1600" i="1" dirty="0"/>
              <a:t>Dr Wow</a:t>
            </a:r>
            <a:r>
              <a:rPr lang="en-AU" sz="1600" dirty="0"/>
              <a:t> </a:t>
            </a:r>
            <a:r>
              <a:rPr lang="en-AU" sz="1600" i="1" dirty="0"/>
              <a:t>in Atlantis</a:t>
            </a:r>
            <a:r>
              <a:rPr lang="en-AU" sz="1600" dirty="0"/>
              <a:t> as a case study.</a:t>
            </a:r>
            <a:endParaRPr lang="en-US" sz="1600" dirty="0"/>
          </a:p>
          <a:p>
            <a:r>
              <a:rPr lang="en-AU" sz="1600" dirty="0"/>
              <a:t> </a:t>
            </a:r>
            <a:endParaRPr lang="en-US" sz="1600" dirty="0"/>
          </a:p>
          <a:p>
            <a:r>
              <a:rPr lang="en-AU" sz="1600" dirty="0"/>
              <a:t>What happens to the characters is a perfect example of plot in action.</a:t>
            </a:r>
            <a:endParaRPr lang="en-US" sz="1600" dirty="0"/>
          </a:p>
        </p:txBody>
      </p:sp>
      <p:sp>
        <p:nvSpPr>
          <p:cNvPr id="3" name="Right Arrow 2"/>
          <p:cNvSpPr/>
          <p:nvPr/>
        </p:nvSpPr>
        <p:spPr>
          <a:xfrm rot="21102155">
            <a:off x="1170375" y="2982597"/>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rot="20215673">
            <a:off x="2175288" y="2765354"/>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rot="18883526">
            <a:off x="2989063" y="2207805"/>
            <a:ext cx="864096" cy="154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rot="2665698" flipV="1">
            <a:off x="6688663" y="2713313"/>
            <a:ext cx="1082359" cy="14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ight Arrow 7"/>
          <p:cNvSpPr/>
          <p:nvPr/>
        </p:nvSpPr>
        <p:spPr>
          <a:xfrm rot="17733294">
            <a:off x="3902059" y="2099557"/>
            <a:ext cx="1154772" cy="20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p:cNvSpPr/>
          <p:nvPr/>
        </p:nvSpPr>
        <p:spPr>
          <a:xfrm rot="17702773" flipV="1">
            <a:off x="5218240" y="1676755"/>
            <a:ext cx="1181231" cy="214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rot="3343168">
            <a:off x="3548955" y="2480974"/>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p:cNvSpPr/>
          <p:nvPr/>
        </p:nvSpPr>
        <p:spPr>
          <a:xfrm rot="2872877">
            <a:off x="4761912" y="2192942"/>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Arrow 11"/>
          <p:cNvSpPr/>
          <p:nvPr/>
        </p:nvSpPr>
        <p:spPr>
          <a:xfrm rot="3343168">
            <a:off x="5983211" y="1816681"/>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1137073" y="3147814"/>
            <a:ext cx="914647" cy="276999"/>
          </a:xfrm>
          <a:prstGeom prst="rect">
            <a:avLst/>
          </a:prstGeom>
          <a:noFill/>
        </p:spPr>
        <p:txBody>
          <a:bodyPr wrap="square" rtlCol="0">
            <a:spAutoFit/>
          </a:bodyPr>
          <a:lstStyle/>
          <a:p>
            <a:r>
              <a:rPr lang="en-AU" sz="1200" b="1" dirty="0">
                <a:solidFill>
                  <a:srgbClr val="FF0000"/>
                </a:solidFill>
              </a:rPr>
              <a:t>Exposition</a:t>
            </a:r>
          </a:p>
        </p:txBody>
      </p:sp>
      <p:sp>
        <p:nvSpPr>
          <p:cNvPr id="14" name="TextBox 13"/>
          <p:cNvSpPr txBox="1"/>
          <p:nvPr/>
        </p:nvSpPr>
        <p:spPr>
          <a:xfrm>
            <a:off x="2361209" y="2859782"/>
            <a:ext cx="914647" cy="461665"/>
          </a:xfrm>
          <a:prstGeom prst="rect">
            <a:avLst/>
          </a:prstGeom>
          <a:noFill/>
        </p:spPr>
        <p:txBody>
          <a:bodyPr wrap="square" rtlCol="0">
            <a:spAutoFit/>
          </a:bodyPr>
          <a:lstStyle/>
          <a:p>
            <a:r>
              <a:rPr lang="en-AU" sz="1200" b="1" dirty="0">
                <a:solidFill>
                  <a:srgbClr val="FF0000"/>
                </a:solidFill>
              </a:rPr>
              <a:t>Beginning of action</a:t>
            </a:r>
          </a:p>
        </p:txBody>
      </p:sp>
      <p:sp>
        <p:nvSpPr>
          <p:cNvPr id="15" name="TextBox 14"/>
          <p:cNvSpPr txBox="1"/>
          <p:nvPr/>
        </p:nvSpPr>
        <p:spPr>
          <a:xfrm>
            <a:off x="3059832" y="2582783"/>
            <a:ext cx="1078447" cy="276999"/>
          </a:xfrm>
          <a:prstGeom prst="rect">
            <a:avLst/>
          </a:prstGeom>
          <a:noFill/>
        </p:spPr>
        <p:txBody>
          <a:bodyPr wrap="square" rtlCol="0">
            <a:spAutoFit/>
          </a:bodyPr>
          <a:lstStyle/>
          <a:p>
            <a:r>
              <a:rPr lang="en-AU" sz="1200" b="1" dirty="0">
                <a:solidFill>
                  <a:srgbClr val="FF0000"/>
                </a:solidFill>
              </a:rPr>
              <a:t>Complication</a:t>
            </a:r>
          </a:p>
        </p:txBody>
      </p:sp>
      <p:sp>
        <p:nvSpPr>
          <p:cNvPr id="16" name="TextBox 15"/>
          <p:cNvSpPr txBox="1"/>
          <p:nvPr/>
        </p:nvSpPr>
        <p:spPr>
          <a:xfrm>
            <a:off x="5653793" y="2139702"/>
            <a:ext cx="1078447" cy="276999"/>
          </a:xfrm>
          <a:prstGeom prst="rect">
            <a:avLst/>
          </a:prstGeom>
          <a:noFill/>
        </p:spPr>
        <p:txBody>
          <a:bodyPr wrap="square" rtlCol="0">
            <a:spAutoFit/>
          </a:bodyPr>
          <a:lstStyle/>
          <a:p>
            <a:r>
              <a:rPr lang="en-AU" sz="1200" b="1" dirty="0">
                <a:solidFill>
                  <a:srgbClr val="FF0000"/>
                </a:solidFill>
              </a:rPr>
              <a:t>Complication</a:t>
            </a:r>
          </a:p>
        </p:txBody>
      </p:sp>
      <p:sp>
        <p:nvSpPr>
          <p:cNvPr id="17" name="TextBox 16"/>
          <p:cNvSpPr txBox="1"/>
          <p:nvPr/>
        </p:nvSpPr>
        <p:spPr>
          <a:xfrm>
            <a:off x="4357649" y="2355726"/>
            <a:ext cx="1078447" cy="276999"/>
          </a:xfrm>
          <a:prstGeom prst="rect">
            <a:avLst/>
          </a:prstGeom>
          <a:noFill/>
        </p:spPr>
        <p:txBody>
          <a:bodyPr wrap="square" rtlCol="0">
            <a:spAutoFit/>
          </a:bodyPr>
          <a:lstStyle/>
          <a:p>
            <a:r>
              <a:rPr lang="en-AU" sz="1200" b="1" dirty="0">
                <a:solidFill>
                  <a:srgbClr val="FF0000"/>
                </a:solidFill>
              </a:rPr>
              <a:t>Complication</a:t>
            </a:r>
          </a:p>
        </p:txBody>
      </p:sp>
      <p:sp>
        <p:nvSpPr>
          <p:cNvPr id="18" name="TextBox 17"/>
          <p:cNvSpPr txBox="1"/>
          <p:nvPr/>
        </p:nvSpPr>
        <p:spPr>
          <a:xfrm>
            <a:off x="3399012" y="1720853"/>
            <a:ext cx="738012" cy="276999"/>
          </a:xfrm>
          <a:prstGeom prst="rect">
            <a:avLst/>
          </a:prstGeom>
          <a:noFill/>
        </p:spPr>
        <p:txBody>
          <a:bodyPr wrap="square" rtlCol="0">
            <a:spAutoFit/>
          </a:bodyPr>
          <a:lstStyle/>
          <a:p>
            <a:r>
              <a:rPr lang="en-AU" sz="1200" b="1" dirty="0">
                <a:solidFill>
                  <a:srgbClr val="FF0000"/>
                </a:solidFill>
              </a:rPr>
              <a:t>Climax 1</a:t>
            </a:r>
          </a:p>
        </p:txBody>
      </p:sp>
      <p:sp>
        <p:nvSpPr>
          <p:cNvPr id="19" name="TextBox 18"/>
          <p:cNvSpPr txBox="1"/>
          <p:nvPr/>
        </p:nvSpPr>
        <p:spPr>
          <a:xfrm>
            <a:off x="5724128" y="987574"/>
            <a:ext cx="792088" cy="276999"/>
          </a:xfrm>
          <a:prstGeom prst="rect">
            <a:avLst/>
          </a:prstGeom>
          <a:noFill/>
        </p:spPr>
        <p:txBody>
          <a:bodyPr wrap="square" rtlCol="0">
            <a:spAutoFit/>
          </a:bodyPr>
          <a:lstStyle/>
          <a:p>
            <a:r>
              <a:rPr lang="en-AU" sz="1200" b="1" dirty="0">
                <a:solidFill>
                  <a:srgbClr val="FF0000"/>
                </a:solidFill>
              </a:rPr>
              <a:t>Climax 3</a:t>
            </a:r>
          </a:p>
        </p:txBody>
      </p:sp>
      <p:sp>
        <p:nvSpPr>
          <p:cNvPr id="20" name="TextBox 19"/>
          <p:cNvSpPr txBox="1"/>
          <p:nvPr/>
        </p:nvSpPr>
        <p:spPr>
          <a:xfrm>
            <a:off x="4460481" y="1419622"/>
            <a:ext cx="759591" cy="276999"/>
          </a:xfrm>
          <a:prstGeom prst="rect">
            <a:avLst/>
          </a:prstGeom>
          <a:noFill/>
        </p:spPr>
        <p:txBody>
          <a:bodyPr wrap="square" rtlCol="0">
            <a:spAutoFit/>
          </a:bodyPr>
          <a:lstStyle/>
          <a:p>
            <a:r>
              <a:rPr lang="en-AU" sz="1200" b="1" dirty="0">
                <a:solidFill>
                  <a:srgbClr val="FF0000"/>
                </a:solidFill>
              </a:rPr>
              <a:t>Climax 2</a:t>
            </a:r>
          </a:p>
        </p:txBody>
      </p:sp>
      <p:sp>
        <p:nvSpPr>
          <p:cNvPr id="21" name="TextBox 20"/>
          <p:cNvSpPr txBox="1"/>
          <p:nvPr/>
        </p:nvSpPr>
        <p:spPr>
          <a:xfrm>
            <a:off x="3402817" y="1718687"/>
            <a:ext cx="615575" cy="276999"/>
          </a:xfrm>
          <a:prstGeom prst="rect">
            <a:avLst/>
          </a:prstGeom>
          <a:noFill/>
        </p:spPr>
        <p:txBody>
          <a:bodyPr wrap="square" rtlCol="0">
            <a:spAutoFit/>
          </a:bodyPr>
          <a:lstStyle/>
          <a:p>
            <a:r>
              <a:rPr lang="en-AU" sz="1200" b="1" dirty="0">
                <a:solidFill>
                  <a:srgbClr val="FF0000"/>
                </a:solidFill>
              </a:rPr>
              <a:t>Climax</a:t>
            </a:r>
          </a:p>
        </p:txBody>
      </p:sp>
      <p:sp>
        <p:nvSpPr>
          <p:cNvPr id="22" name="TextBox 21"/>
          <p:cNvSpPr txBox="1"/>
          <p:nvPr/>
        </p:nvSpPr>
        <p:spPr>
          <a:xfrm>
            <a:off x="6660232" y="2037497"/>
            <a:ext cx="864096" cy="246221"/>
          </a:xfrm>
          <a:prstGeom prst="rect">
            <a:avLst/>
          </a:prstGeom>
          <a:noFill/>
        </p:spPr>
        <p:txBody>
          <a:bodyPr wrap="square" rtlCol="0">
            <a:spAutoFit/>
          </a:bodyPr>
          <a:lstStyle/>
          <a:p>
            <a:r>
              <a:rPr lang="en-AU" sz="1000" b="1" dirty="0">
                <a:solidFill>
                  <a:srgbClr val="FF0000"/>
                </a:solidFill>
              </a:rPr>
              <a:t>Anticlimax</a:t>
            </a:r>
          </a:p>
        </p:txBody>
      </p:sp>
      <p:sp>
        <p:nvSpPr>
          <p:cNvPr id="23" name="TextBox 22"/>
          <p:cNvSpPr txBox="1"/>
          <p:nvPr/>
        </p:nvSpPr>
        <p:spPr>
          <a:xfrm>
            <a:off x="1284129" y="2715766"/>
            <a:ext cx="551567" cy="253916"/>
          </a:xfrm>
          <a:prstGeom prst="rect">
            <a:avLst/>
          </a:prstGeom>
          <a:noFill/>
        </p:spPr>
        <p:txBody>
          <a:bodyPr wrap="square" rtlCol="0">
            <a:spAutoFit/>
          </a:bodyPr>
          <a:lstStyle/>
          <a:p>
            <a:r>
              <a:rPr lang="en-AU" sz="1050" dirty="0"/>
              <a:t>Lab</a:t>
            </a:r>
          </a:p>
        </p:txBody>
      </p:sp>
      <p:sp>
        <p:nvSpPr>
          <p:cNvPr id="24" name="TextBox 23"/>
          <p:cNvSpPr txBox="1"/>
          <p:nvPr/>
        </p:nvSpPr>
        <p:spPr>
          <a:xfrm>
            <a:off x="2148225" y="2499742"/>
            <a:ext cx="673127" cy="253916"/>
          </a:xfrm>
          <a:prstGeom prst="rect">
            <a:avLst/>
          </a:prstGeom>
          <a:noFill/>
        </p:spPr>
        <p:txBody>
          <a:bodyPr wrap="square" rtlCol="0">
            <a:spAutoFit/>
          </a:bodyPr>
          <a:lstStyle/>
          <a:p>
            <a:r>
              <a:rPr lang="en-AU" sz="1050" dirty="0"/>
              <a:t>Santorini</a:t>
            </a:r>
          </a:p>
        </p:txBody>
      </p:sp>
      <p:sp>
        <p:nvSpPr>
          <p:cNvPr id="25" name="TextBox 24"/>
          <p:cNvSpPr txBox="1"/>
          <p:nvPr/>
        </p:nvSpPr>
        <p:spPr>
          <a:xfrm>
            <a:off x="2818753" y="2067694"/>
            <a:ext cx="673127" cy="253916"/>
          </a:xfrm>
          <a:prstGeom prst="rect">
            <a:avLst/>
          </a:prstGeom>
          <a:noFill/>
        </p:spPr>
        <p:txBody>
          <a:bodyPr wrap="square" rtlCol="0">
            <a:spAutoFit/>
          </a:bodyPr>
          <a:lstStyle/>
          <a:p>
            <a:r>
              <a:rPr lang="en-AU" sz="1050" dirty="0"/>
              <a:t>Kraken</a:t>
            </a:r>
          </a:p>
        </p:txBody>
      </p:sp>
      <p:sp>
        <p:nvSpPr>
          <p:cNvPr id="26" name="TextBox 25"/>
          <p:cNvSpPr txBox="1"/>
          <p:nvPr/>
        </p:nvSpPr>
        <p:spPr>
          <a:xfrm>
            <a:off x="4042889" y="1851670"/>
            <a:ext cx="673127" cy="253916"/>
          </a:xfrm>
          <a:prstGeom prst="rect">
            <a:avLst/>
          </a:prstGeom>
          <a:noFill/>
        </p:spPr>
        <p:txBody>
          <a:bodyPr wrap="square" rtlCol="0">
            <a:spAutoFit/>
          </a:bodyPr>
          <a:lstStyle/>
          <a:p>
            <a:r>
              <a:rPr lang="en-AU" sz="1050" dirty="0"/>
              <a:t>Whale</a:t>
            </a:r>
          </a:p>
        </p:txBody>
      </p:sp>
      <p:sp>
        <p:nvSpPr>
          <p:cNvPr id="27" name="TextBox 26"/>
          <p:cNvSpPr txBox="1"/>
          <p:nvPr/>
        </p:nvSpPr>
        <p:spPr>
          <a:xfrm>
            <a:off x="5123009" y="1275606"/>
            <a:ext cx="817143" cy="253916"/>
          </a:xfrm>
          <a:prstGeom prst="rect">
            <a:avLst/>
          </a:prstGeom>
          <a:noFill/>
        </p:spPr>
        <p:txBody>
          <a:bodyPr wrap="square" rtlCol="0">
            <a:spAutoFit/>
          </a:bodyPr>
          <a:lstStyle/>
          <a:p>
            <a:r>
              <a:rPr lang="en-AU" sz="1050" dirty="0"/>
              <a:t>Earthquake</a:t>
            </a:r>
          </a:p>
        </p:txBody>
      </p:sp>
      <p:sp>
        <p:nvSpPr>
          <p:cNvPr id="28" name="TextBox 27"/>
          <p:cNvSpPr txBox="1"/>
          <p:nvPr/>
        </p:nvSpPr>
        <p:spPr>
          <a:xfrm>
            <a:off x="7283249" y="2389842"/>
            <a:ext cx="673127" cy="415498"/>
          </a:xfrm>
          <a:prstGeom prst="rect">
            <a:avLst/>
          </a:prstGeom>
          <a:noFill/>
        </p:spPr>
        <p:txBody>
          <a:bodyPr wrap="square" rtlCol="0">
            <a:spAutoFit/>
          </a:bodyPr>
          <a:lstStyle/>
          <a:p>
            <a:r>
              <a:rPr lang="en-AU" sz="1050" dirty="0"/>
              <a:t>Return home</a:t>
            </a:r>
          </a:p>
        </p:txBody>
      </p:sp>
      <p:sp>
        <p:nvSpPr>
          <p:cNvPr id="29" name="TextBox 28"/>
          <p:cNvSpPr txBox="1"/>
          <p:nvPr/>
        </p:nvSpPr>
        <p:spPr>
          <a:xfrm>
            <a:off x="6588224" y="2942823"/>
            <a:ext cx="864096" cy="276999"/>
          </a:xfrm>
          <a:prstGeom prst="rect">
            <a:avLst/>
          </a:prstGeom>
          <a:noFill/>
        </p:spPr>
        <p:txBody>
          <a:bodyPr wrap="square" rtlCol="0">
            <a:spAutoFit/>
          </a:bodyPr>
          <a:lstStyle/>
          <a:p>
            <a:r>
              <a:rPr lang="en-AU" sz="1200" b="1" dirty="0">
                <a:solidFill>
                  <a:srgbClr val="FF0000"/>
                </a:solidFill>
              </a:rPr>
              <a:t>Resolution</a:t>
            </a:r>
          </a:p>
        </p:txBody>
      </p:sp>
      <p:sp>
        <p:nvSpPr>
          <p:cNvPr id="30" name="TextBox 29"/>
          <p:cNvSpPr txBox="1"/>
          <p:nvPr/>
        </p:nvSpPr>
        <p:spPr>
          <a:xfrm>
            <a:off x="5004048" y="1923678"/>
            <a:ext cx="864096" cy="230832"/>
          </a:xfrm>
          <a:prstGeom prst="rect">
            <a:avLst/>
          </a:prstGeom>
          <a:noFill/>
        </p:spPr>
        <p:txBody>
          <a:bodyPr wrap="square" rtlCol="0">
            <a:spAutoFit/>
          </a:bodyPr>
          <a:lstStyle/>
          <a:p>
            <a:r>
              <a:rPr lang="en-AU" sz="900" b="1" dirty="0">
                <a:solidFill>
                  <a:srgbClr val="FF0000"/>
                </a:solidFill>
              </a:rPr>
              <a:t>Anticlimax</a:t>
            </a:r>
          </a:p>
        </p:txBody>
      </p:sp>
      <p:sp>
        <p:nvSpPr>
          <p:cNvPr id="31" name="TextBox 30"/>
          <p:cNvSpPr txBox="1"/>
          <p:nvPr/>
        </p:nvSpPr>
        <p:spPr>
          <a:xfrm>
            <a:off x="3707904" y="2268910"/>
            <a:ext cx="864096" cy="230832"/>
          </a:xfrm>
          <a:prstGeom prst="rect">
            <a:avLst/>
          </a:prstGeom>
          <a:noFill/>
        </p:spPr>
        <p:txBody>
          <a:bodyPr wrap="square" rtlCol="0">
            <a:spAutoFit/>
          </a:bodyPr>
          <a:lstStyle/>
          <a:p>
            <a:r>
              <a:rPr lang="en-AU" sz="900" b="1" dirty="0">
                <a:solidFill>
                  <a:srgbClr val="FF0000"/>
                </a:solidFill>
              </a:rPr>
              <a:t>Anticlimax</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99" y="3490627"/>
            <a:ext cx="1261649" cy="875221"/>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645" y="3507854"/>
            <a:ext cx="1207259" cy="839358"/>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392" y="3507854"/>
            <a:ext cx="1201680" cy="837460"/>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493093" y="3507854"/>
            <a:ext cx="1239147" cy="83935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8009" y="3507854"/>
            <a:ext cx="1241354" cy="857994"/>
          </a:xfrm>
          <a:prstGeom prst="rect">
            <a:avLst/>
          </a:prstGeom>
        </p:spPr>
      </p:pic>
    </p:spTree>
    <p:extLst>
      <p:ext uri="{BB962C8B-B14F-4D97-AF65-F5344CB8AC3E}">
        <p14:creationId xmlns:p14="http://schemas.microsoft.com/office/powerpoint/2010/main" val="754640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5"/>
            <a:ext cx="7776864" cy="2246769"/>
          </a:xfrm>
          <a:prstGeom prst="rect">
            <a:avLst/>
          </a:prstGeom>
          <a:noFill/>
        </p:spPr>
        <p:txBody>
          <a:bodyPr wrap="square" rtlCol="0">
            <a:spAutoFit/>
          </a:bodyPr>
          <a:lstStyle/>
          <a:p>
            <a:r>
              <a:rPr lang="en-AU" dirty="0"/>
              <a:t>The key idea is that </a:t>
            </a:r>
            <a:endParaRPr lang="en-US" dirty="0"/>
          </a:p>
          <a:p>
            <a:r>
              <a:rPr lang="en-AU" dirty="0"/>
              <a:t> </a:t>
            </a:r>
            <a:endParaRPr lang="en-US" dirty="0"/>
          </a:p>
          <a:p>
            <a:r>
              <a:rPr lang="en-AU" sz="3200" b="1" dirty="0">
                <a:solidFill>
                  <a:srgbClr val="92D050"/>
                </a:solidFill>
              </a:rPr>
              <a:t>COMPLICATIONS </a:t>
            </a:r>
            <a:endParaRPr lang="en-US" sz="3200" dirty="0">
              <a:solidFill>
                <a:srgbClr val="92D050"/>
              </a:solidFill>
            </a:endParaRPr>
          </a:p>
          <a:p>
            <a:r>
              <a:rPr lang="en-AU" dirty="0"/>
              <a:t> </a:t>
            </a:r>
            <a:endParaRPr lang="en-US" dirty="0"/>
          </a:p>
          <a:p>
            <a:r>
              <a:rPr lang="en-AU" dirty="0"/>
              <a:t>must occur. The characters set off towards their goal. Something goes wrong. They get away from that problem or obstacle. Something else appears to get in their way or challenge them. And so on.</a:t>
            </a:r>
            <a:endParaRPr lang="en-US" dirty="0"/>
          </a:p>
        </p:txBody>
      </p:sp>
    </p:spTree>
    <p:extLst>
      <p:ext uri="{BB962C8B-B14F-4D97-AF65-F5344CB8AC3E}">
        <p14:creationId xmlns:p14="http://schemas.microsoft.com/office/powerpoint/2010/main" val="18626582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1200329"/>
          </a:xfrm>
          <a:prstGeom prst="rect">
            <a:avLst/>
          </a:prstGeom>
          <a:noFill/>
        </p:spPr>
        <p:txBody>
          <a:bodyPr wrap="square" rtlCol="0">
            <a:spAutoFit/>
          </a:bodyPr>
          <a:lstStyle/>
          <a:p>
            <a:r>
              <a:rPr lang="en-AU" dirty="0"/>
              <a:t>The </a:t>
            </a:r>
            <a:r>
              <a:rPr lang="en-AU" b="1" i="1" dirty="0"/>
              <a:t>need for complications</a:t>
            </a:r>
            <a:r>
              <a:rPr lang="en-AU" dirty="0"/>
              <a:t> is present in all stories.</a:t>
            </a:r>
            <a:endParaRPr lang="en-US" dirty="0"/>
          </a:p>
          <a:p>
            <a:r>
              <a:rPr lang="en-AU" dirty="0"/>
              <a:t> </a:t>
            </a:r>
            <a:endParaRPr lang="en-US" dirty="0"/>
          </a:p>
          <a:p>
            <a:r>
              <a:rPr lang="en-AU" sz="1600" b="1" i="1" dirty="0">
                <a:solidFill>
                  <a:srgbClr val="92D050"/>
                </a:solidFill>
              </a:rPr>
              <a:t>‘Happy Birthday’</a:t>
            </a:r>
            <a:endParaRPr lang="en-US" sz="1600" dirty="0">
              <a:solidFill>
                <a:srgbClr val="92D05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835" y="2239853"/>
            <a:ext cx="1088604" cy="16296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288" y="1491630"/>
            <a:ext cx="2134627" cy="3016321"/>
          </a:xfrm>
          <a:prstGeom prst="rect">
            <a:avLst/>
          </a:prstGeom>
          <a:ln w="31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171302"/>
            <a:ext cx="2482032" cy="2715926"/>
          </a:xfrm>
          <a:prstGeom prst="rect">
            <a:avLst/>
          </a:prstGeom>
          <a:ln w="3175">
            <a:solidFill>
              <a:schemeClr val="tx1"/>
            </a:solidFill>
          </a:ln>
        </p:spPr>
      </p:pic>
      <p:sp>
        <p:nvSpPr>
          <p:cNvPr id="7" name="Rectangle 6"/>
          <p:cNvSpPr/>
          <p:nvPr/>
        </p:nvSpPr>
        <p:spPr>
          <a:xfrm>
            <a:off x="4572000" y="3981765"/>
            <a:ext cx="3960439" cy="6745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572000" y="3973649"/>
            <a:ext cx="4032447" cy="738664"/>
          </a:xfrm>
          <a:prstGeom prst="rect">
            <a:avLst/>
          </a:prstGeom>
          <a:noFill/>
        </p:spPr>
        <p:txBody>
          <a:bodyPr wrap="square" rtlCol="0">
            <a:spAutoFit/>
          </a:bodyPr>
          <a:lstStyle/>
          <a:p>
            <a:r>
              <a:rPr lang="en-AU" sz="1400" dirty="0"/>
              <a:t>Even in intimate human interest, or emotional, stories, there is a definite </a:t>
            </a:r>
            <a:r>
              <a:rPr lang="en-AU" sz="1400" b="1" i="1" dirty="0"/>
              <a:t>shape</a:t>
            </a:r>
            <a:r>
              <a:rPr lang="en-AU" sz="1400" dirty="0"/>
              <a:t> to the narrative – problem, development, and finally resolution.</a:t>
            </a:r>
          </a:p>
        </p:txBody>
      </p:sp>
    </p:spTree>
    <p:extLst>
      <p:ext uri="{BB962C8B-B14F-4D97-AF65-F5344CB8AC3E}">
        <p14:creationId xmlns:p14="http://schemas.microsoft.com/office/powerpoint/2010/main" val="1068141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04856" cy="4031873"/>
          </a:xfrm>
          <a:prstGeom prst="rect">
            <a:avLst/>
          </a:prstGeom>
          <a:noFill/>
        </p:spPr>
        <p:txBody>
          <a:bodyPr wrap="square" rtlCol="0">
            <a:spAutoFit/>
          </a:bodyPr>
          <a:lstStyle/>
          <a:p>
            <a:r>
              <a:rPr lang="en-AU" sz="1600" b="1" i="1" dirty="0">
                <a:solidFill>
                  <a:srgbClr val="92D050"/>
                </a:solidFill>
              </a:rPr>
              <a:t>Activities</a:t>
            </a:r>
            <a:endParaRPr lang="en-US" sz="1600" dirty="0">
              <a:solidFill>
                <a:srgbClr val="92D050"/>
              </a:solidFill>
            </a:endParaRPr>
          </a:p>
          <a:p>
            <a:r>
              <a:rPr lang="en-AU" sz="1600" dirty="0"/>
              <a:t> </a:t>
            </a:r>
            <a:endParaRPr lang="en-US" sz="1600" dirty="0"/>
          </a:p>
          <a:p>
            <a:r>
              <a:rPr lang="en-AU" sz="1600" b="1" dirty="0">
                <a:solidFill>
                  <a:srgbClr val="92D050"/>
                </a:solidFill>
              </a:rPr>
              <a:t>1</a:t>
            </a:r>
            <a:r>
              <a:rPr lang="en-AU" sz="1600" dirty="0"/>
              <a:t> As a class, read and then talk about the story ‘Happy Birthday’. What are the complications? Can you chart the ‘plot’ of the story? </a:t>
            </a:r>
            <a:endParaRPr lang="en-US" sz="1600" dirty="0"/>
          </a:p>
          <a:p>
            <a:r>
              <a:rPr lang="en-AU" sz="1600" dirty="0"/>
              <a:t> </a:t>
            </a:r>
            <a:endParaRPr lang="en-US" sz="1600" dirty="0"/>
          </a:p>
          <a:p>
            <a:r>
              <a:rPr lang="en-AU" sz="1600" b="1" dirty="0">
                <a:solidFill>
                  <a:srgbClr val="92D050"/>
                </a:solidFill>
              </a:rPr>
              <a:t>2</a:t>
            </a:r>
            <a:r>
              <a:rPr lang="en-AU" sz="1600" dirty="0"/>
              <a:t> Try a workshop on one of the plot-strong stories in </a:t>
            </a:r>
            <a:r>
              <a:rPr lang="en-AU" sz="1600" dirty="0" err="1"/>
              <a:t>Ziptales</a:t>
            </a:r>
            <a:r>
              <a:rPr lang="en-AU" sz="1600" dirty="0"/>
              <a:t>. Why not try </a:t>
            </a:r>
            <a:r>
              <a:rPr lang="en-AU" sz="1600" i="1" dirty="0"/>
              <a:t>Dr Wow</a:t>
            </a:r>
            <a:r>
              <a:rPr lang="en-AU" sz="1600" dirty="0"/>
              <a:t> (</a:t>
            </a:r>
            <a:r>
              <a:rPr lang="en-AU" sz="1600" b="1" dirty="0"/>
              <a:t>Adventure</a:t>
            </a:r>
            <a:r>
              <a:rPr lang="en-AU" sz="1600" dirty="0"/>
              <a:t>, Extending Literacy library) for Year 3, or </a:t>
            </a:r>
            <a:r>
              <a:rPr lang="en-AU" sz="1600" i="1" dirty="0"/>
              <a:t>The Lost Sword</a:t>
            </a:r>
            <a:r>
              <a:rPr lang="en-AU" sz="1600" dirty="0"/>
              <a:t> or </a:t>
            </a:r>
            <a:r>
              <a:rPr lang="en-AU" sz="1600" i="1" dirty="0"/>
              <a:t>Nightmare Island</a:t>
            </a:r>
            <a:r>
              <a:rPr lang="en-AU" sz="1600" dirty="0"/>
              <a:t> for Year 5? Can students </a:t>
            </a:r>
            <a:r>
              <a:rPr lang="en-AU" sz="1600" i="1" dirty="0"/>
              <a:t>chart</a:t>
            </a:r>
            <a:r>
              <a:rPr lang="en-AU" sz="1600" dirty="0"/>
              <a:t> the plot?</a:t>
            </a:r>
            <a:endParaRPr lang="en-US" sz="1600" dirty="0"/>
          </a:p>
          <a:p>
            <a:r>
              <a:rPr lang="en-AU" sz="1600" dirty="0"/>
              <a:t> </a:t>
            </a:r>
            <a:endParaRPr lang="en-US" sz="1600" dirty="0"/>
          </a:p>
          <a:p>
            <a:r>
              <a:rPr lang="en-AU" sz="1600" b="1" dirty="0">
                <a:solidFill>
                  <a:srgbClr val="92D050"/>
                </a:solidFill>
              </a:rPr>
              <a:t>3</a:t>
            </a:r>
            <a:r>
              <a:rPr lang="en-AU" sz="1600" dirty="0"/>
              <a:t> As a class, or in small groups, choose one of the following situations and work out how to build up a successful plot out of </a:t>
            </a:r>
            <a:r>
              <a:rPr lang="en-AU" sz="1600" i="1" dirty="0"/>
              <a:t>complications:</a:t>
            </a:r>
            <a:r>
              <a:rPr lang="en-AU" sz="1600" dirty="0"/>
              <a:t> </a:t>
            </a:r>
            <a:endParaRPr lang="en-US" sz="1600" dirty="0"/>
          </a:p>
          <a:p>
            <a:pPr lvl="0"/>
            <a:r>
              <a:rPr lang="en-AU" sz="1600" dirty="0"/>
              <a:t>A group of school children are stuck in lift which has jammed. </a:t>
            </a:r>
            <a:endParaRPr lang="en-US" sz="1600" dirty="0"/>
          </a:p>
          <a:p>
            <a:pPr lvl="0"/>
            <a:r>
              <a:rPr lang="en-AU" sz="1600" dirty="0"/>
              <a:t>A horrible new girl or boy has just joined the class and is determined to be a bully. </a:t>
            </a:r>
            <a:endParaRPr lang="en-US" sz="1600" dirty="0"/>
          </a:p>
          <a:p>
            <a:pPr lvl="0"/>
            <a:r>
              <a:rPr lang="en-AU" sz="1600" dirty="0"/>
              <a:t>The family is out on the road in the middle of nowhere, when the car breaks down. No one’s phone works.</a:t>
            </a:r>
            <a:endParaRPr lang="en-US" sz="1600" dirty="0"/>
          </a:p>
          <a:p>
            <a:pPr lvl="0"/>
            <a:r>
              <a:rPr lang="en-AU" sz="1600" dirty="0"/>
              <a:t>Uncle Freddie has invented a ‘beam me up’ machine. But it doesn’t always work properly. </a:t>
            </a:r>
            <a:endParaRPr lang="en-US" sz="1600" dirty="0"/>
          </a:p>
        </p:txBody>
      </p:sp>
    </p:spTree>
    <p:extLst>
      <p:ext uri="{BB962C8B-B14F-4D97-AF65-F5344CB8AC3E}">
        <p14:creationId xmlns:p14="http://schemas.microsoft.com/office/powerpoint/2010/main" val="35922316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04856" cy="4031873"/>
          </a:xfrm>
          <a:prstGeom prst="rect">
            <a:avLst/>
          </a:prstGeom>
          <a:noFill/>
        </p:spPr>
        <p:txBody>
          <a:bodyPr wrap="square" rtlCol="0">
            <a:spAutoFit/>
          </a:bodyPr>
          <a:lstStyle/>
          <a:p>
            <a:r>
              <a:rPr lang="en-AU" sz="1600" b="1" i="1" dirty="0">
                <a:solidFill>
                  <a:srgbClr val="92D050"/>
                </a:solidFill>
              </a:rPr>
              <a:t>Activities</a:t>
            </a:r>
            <a:endParaRPr lang="en-US" sz="1600" dirty="0">
              <a:solidFill>
                <a:srgbClr val="92D050"/>
              </a:solidFill>
            </a:endParaRPr>
          </a:p>
          <a:p>
            <a:r>
              <a:rPr lang="en-AU" sz="1600" dirty="0"/>
              <a:t> </a:t>
            </a:r>
            <a:endParaRPr lang="en-US" sz="1600" dirty="0"/>
          </a:p>
          <a:p>
            <a:r>
              <a:rPr lang="en-AU" sz="1600" b="1" dirty="0">
                <a:solidFill>
                  <a:srgbClr val="92D050"/>
                </a:solidFill>
              </a:rPr>
              <a:t>4 </a:t>
            </a:r>
            <a:r>
              <a:rPr lang="en-AU" sz="1600" dirty="0"/>
              <a:t>It has been said that there are only seven plots in the world (Christopher Booker, </a:t>
            </a:r>
            <a:r>
              <a:rPr lang="en-AU" sz="1600" i="1" dirty="0"/>
              <a:t>The Seven Basic Plots</a:t>
            </a:r>
            <a:r>
              <a:rPr lang="en-AU" sz="1600" dirty="0"/>
              <a:t>):</a:t>
            </a:r>
            <a:endParaRPr lang="en-US" sz="1600" dirty="0"/>
          </a:p>
          <a:p>
            <a:pPr marL="285750" lvl="0" indent="-285750">
              <a:buFont typeface="Arial" panose="020B0604020202020204" pitchFamily="34" charset="0"/>
              <a:buChar char="•"/>
            </a:pPr>
            <a:r>
              <a:rPr lang="en-AU" sz="1600" dirty="0"/>
              <a:t>Overcoming the ‘monster’</a:t>
            </a:r>
            <a:endParaRPr lang="en-US" sz="1600" dirty="0"/>
          </a:p>
          <a:p>
            <a:pPr marL="285750" lvl="0" indent="-285750">
              <a:buFont typeface="Arial" panose="020B0604020202020204" pitchFamily="34" charset="0"/>
              <a:buChar char="•"/>
            </a:pPr>
            <a:r>
              <a:rPr lang="en-AU" sz="1600" dirty="0"/>
              <a:t>Rags to riches</a:t>
            </a:r>
            <a:endParaRPr lang="en-US" sz="1600" dirty="0"/>
          </a:p>
          <a:p>
            <a:pPr marL="285750" lvl="0" indent="-285750">
              <a:buFont typeface="Arial" panose="020B0604020202020204" pitchFamily="34" charset="0"/>
              <a:buChar char="•"/>
            </a:pPr>
            <a:r>
              <a:rPr lang="en-AU" sz="1600" dirty="0"/>
              <a:t>The quest - going on a dangerous journey to find something special</a:t>
            </a:r>
            <a:endParaRPr lang="en-US" sz="1600" dirty="0"/>
          </a:p>
          <a:p>
            <a:pPr marL="285750" lvl="0" indent="-285750">
              <a:buFont typeface="Arial" panose="020B0604020202020204" pitchFamily="34" charset="0"/>
              <a:buChar char="•"/>
            </a:pPr>
            <a:r>
              <a:rPr lang="en-AU" sz="1600" dirty="0"/>
              <a:t>Voyage and return</a:t>
            </a:r>
            <a:endParaRPr lang="en-US" sz="1600" dirty="0"/>
          </a:p>
          <a:p>
            <a:pPr marL="285750" lvl="0" indent="-285750">
              <a:buFont typeface="Arial" panose="020B0604020202020204" pitchFamily="34" charset="0"/>
              <a:buChar char="•"/>
            </a:pPr>
            <a:r>
              <a:rPr lang="en-AU" sz="1600" dirty="0"/>
              <a:t>Comedy - something funny happens</a:t>
            </a:r>
            <a:endParaRPr lang="en-US" sz="1600" dirty="0"/>
          </a:p>
          <a:p>
            <a:pPr marL="285750" lvl="0" indent="-285750">
              <a:buFont typeface="Arial" panose="020B0604020202020204" pitchFamily="34" charset="0"/>
              <a:buChar char="•"/>
            </a:pPr>
            <a:r>
              <a:rPr lang="en-AU" sz="1600" dirty="0"/>
              <a:t>Tragedy - something really sad happens</a:t>
            </a:r>
            <a:endParaRPr lang="en-US" sz="1600" dirty="0"/>
          </a:p>
          <a:p>
            <a:pPr marL="285750" lvl="0" indent="-285750">
              <a:buFont typeface="Arial" panose="020B0604020202020204" pitchFamily="34" charset="0"/>
              <a:buChar char="•"/>
            </a:pPr>
            <a:r>
              <a:rPr lang="en-AU" sz="1600" dirty="0"/>
              <a:t>Rebirth - someone changes dramatically</a:t>
            </a:r>
            <a:endParaRPr lang="en-US" sz="1600" dirty="0"/>
          </a:p>
          <a:p>
            <a:r>
              <a:rPr lang="en-AU" sz="1600" dirty="0"/>
              <a:t>As a class or in small groups, choose one of these basic plotlines. Now a) think of a famous example, and then b) construct an original story based on that plot concept.</a:t>
            </a:r>
            <a:endParaRPr lang="en-US" sz="1600" dirty="0"/>
          </a:p>
          <a:p>
            <a:r>
              <a:rPr lang="en-AU" sz="1600" dirty="0"/>
              <a:t> </a:t>
            </a:r>
            <a:endParaRPr lang="en-US" sz="1600" dirty="0"/>
          </a:p>
          <a:p>
            <a:r>
              <a:rPr lang="en-AU" sz="1600" b="1" dirty="0">
                <a:solidFill>
                  <a:srgbClr val="92D050"/>
                </a:solidFill>
              </a:rPr>
              <a:t>5</a:t>
            </a:r>
            <a:r>
              <a:rPr lang="en-AU" sz="1600" dirty="0"/>
              <a:t> Look at the </a:t>
            </a:r>
            <a:r>
              <a:rPr lang="en-AU" sz="1600" b="1" i="1" dirty="0"/>
              <a:t>Skill Builders Comprehension </a:t>
            </a:r>
            <a:r>
              <a:rPr lang="en-AU" sz="1600" dirty="0"/>
              <a:t>lesson on ‘Narrative Writing’ and do one or other of the worksheets.</a:t>
            </a:r>
            <a:endParaRPr lang="en-US" sz="1600" dirty="0"/>
          </a:p>
        </p:txBody>
      </p:sp>
    </p:spTree>
    <p:extLst>
      <p:ext uri="{BB962C8B-B14F-4D97-AF65-F5344CB8AC3E}">
        <p14:creationId xmlns:p14="http://schemas.microsoft.com/office/powerpoint/2010/main" val="2050839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104456" cy="3108543"/>
          </a:xfrm>
          <a:prstGeom prst="rect">
            <a:avLst/>
          </a:prstGeom>
          <a:noFill/>
        </p:spPr>
        <p:txBody>
          <a:bodyPr wrap="square" rtlCol="0">
            <a:spAutoFit/>
          </a:bodyPr>
          <a:lstStyle/>
          <a:p>
            <a:r>
              <a:rPr lang="en-AU" b="1" dirty="0">
                <a:solidFill>
                  <a:srgbClr val="92D050"/>
                </a:solidFill>
              </a:rPr>
              <a:t>Prepping for a Persuasive Writing task</a:t>
            </a:r>
            <a:endParaRPr lang="en-US" dirty="0">
              <a:solidFill>
                <a:srgbClr val="92D050"/>
              </a:solidFill>
            </a:endParaRPr>
          </a:p>
          <a:p>
            <a:r>
              <a:rPr lang="en-AU" dirty="0"/>
              <a:t> </a:t>
            </a:r>
            <a:endParaRPr lang="en-US" dirty="0"/>
          </a:p>
          <a:p>
            <a:r>
              <a:rPr lang="en-AU" sz="1600" dirty="0"/>
              <a:t>Some topics:</a:t>
            </a:r>
            <a:endParaRPr lang="en-US" sz="1600" dirty="0"/>
          </a:p>
          <a:p>
            <a:r>
              <a:rPr lang="en-AU" sz="1600" dirty="0"/>
              <a:t> </a:t>
            </a:r>
            <a:endParaRPr lang="en-US" sz="1600" dirty="0"/>
          </a:p>
          <a:p>
            <a:pPr marL="285750" lvl="0" indent="-285750">
              <a:buFont typeface="Arial" panose="020B0604020202020204" pitchFamily="34" charset="0"/>
              <a:buChar char="•"/>
            </a:pPr>
            <a:r>
              <a:rPr lang="en-AU" sz="1600" dirty="0"/>
              <a:t>School uniforms – YES or NO?</a:t>
            </a:r>
            <a:endParaRPr lang="en-US" sz="1600" dirty="0"/>
          </a:p>
          <a:p>
            <a:pPr marL="285750" lvl="0" indent="-285750">
              <a:buFont typeface="Arial" panose="020B0604020202020204" pitchFamily="34" charset="0"/>
              <a:buChar char="•"/>
            </a:pPr>
            <a:r>
              <a:rPr lang="en-AU" sz="1600" dirty="0"/>
              <a:t>Mobile phones for children – A good or bad thing?</a:t>
            </a:r>
            <a:endParaRPr lang="en-US" sz="1600" dirty="0"/>
          </a:p>
          <a:p>
            <a:pPr marL="285750" lvl="0" indent="-285750">
              <a:buFont typeface="Arial" panose="020B0604020202020204" pitchFamily="34" charset="0"/>
              <a:buChar char="•"/>
            </a:pPr>
            <a:r>
              <a:rPr lang="en-AU" sz="1600" dirty="0"/>
              <a:t>Is homework good for you?</a:t>
            </a:r>
            <a:endParaRPr lang="en-US" sz="1600" dirty="0"/>
          </a:p>
          <a:p>
            <a:pPr marL="285750" lvl="0" indent="-285750">
              <a:buFont typeface="Arial" panose="020B0604020202020204" pitchFamily="34" charset="0"/>
              <a:buChar char="•"/>
            </a:pPr>
            <a:r>
              <a:rPr lang="en-AU" sz="1600" dirty="0"/>
              <a:t>Modern children are spoiled. Do you agree?</a:t>
            </a:r>
            <a:endParaRPr lang="en-US" sz="1600" dirty="0"/>
          </a:p>
          <a:p>
            <a:pPr marL="285750" lvl="0" indent="-285750">
              <a:buFont typeface="Arial" panose="020B0604020202020204" pitchFamily="34" charset="0"/>
              <a:buChar char="•"/>
            </a:pPr>
            <a:r>
              <a:rPr lang="en-AU" sz="1600" dirty="0"/>
              <a:t>Zoos are cruel.</a:t>
            </a:r>
            <a:endParaRPr lang="en-US" sz="1600" dirty="0"/>
          </a:p>
          <a:p>
            <a:pPr marL="285750" lvl="0" indent="-285750">
              <a:buFont typeface="Arial" panose="020B0604020202020204" pitchFamily="34" charset="0"/>
              <a:buChar char="•"/>
            </a:pPr>
            <a:r>
              <a:rPr lang="en-AU" sz="1600" dirty="0"/>
              <a:t>TV is bad for you.</a:t>
            </a:r>
            <a:endParaRPr lang="en-US" sz="1600" dirty="0"/>
          </a:p>
          <a:p>
            <a:pPr marL="285750" lvl="0" indent="-285750">
              <a:buFont typeface="Arial" panose="020B0604020202020204" pitchFamily="34" charset="0"/>
              <a:buChar char="•"/>
            </a:pPr>
            <a:r>
              <a:rPr lang="en-AU" sz="1600" dirty="0"/>
              <a:t>Fast food should be banned in schools.</a:t>
            </a:r>
            <a:endParaRPr lang="en-US" sz="1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897810" y="2499742"/>
            <a:ext cx="2267424" cy="1512168"/>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868144" y="1023434"/>
            <a:ext cx="2341349" cy="1476308"/>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372200" y="3008091"/>
            <a:ext cx="2267744" cy="1455972"/>
          </a:xfrm>
          <a:prstGeom prst="rect">
            <a:avLst/>
          </a:prstGeom>
        </p:spPr>
      </p:pic>
    </p:spTree>
    <p:extLst>
      <p:ext uri="{BB962C8B-B14F-4D97-AF65-F5344CB8AC3E}">
        <p14:creationId xmlns:p14="http://schemas.microsoft.com/office/powerpoint/2010/main" val="40598198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6336704" cy="2031325"/>
          </a:xfrm>
          <a:prstGeom prst="rect">
            <a:avLst/>
          </a:prstGeom>
          <a:noFill/>
        </p:spPr>
        <p:txBody>
          <a:bodyPr wrap="square" rtlCol="0">
            <a:spAutoFit/>
          </a:bodyPr>
          <a:lstStyle/>
          <a:p>
            <a:r>
              <a:rPr lang="en-AU" dirty="0" err="1"/>
              <a:t>Ziptales</a:t>
            </a:r>
            <a:r>
              <a:rPr lang="en-AU" dirty="0"/>
              <a:t> offers extensive notes:</a:t>
            </a:r>
            <a:endParaRPr lang="en-US" dirty="0"/>
          </a:p>
          <a:p>
            <a:r>
              <a:rPr lang="en-AU" dirty="0"/>
              <a:t> </a:t>
            </a:r>
            <a:endParaRPr lang="en-US" dirty="0"/>
          </a:p>
          <a:p>
            <a:r>
              <a:rPr lang="en-AU" u="sng" dirty="0">
                <a:hlinkClick r:id="rId2"/>
              </a:rPr>
              <a:t>http://www.ziptales.com/sam/sampleyr3responses.pdf</a:t>
            </a:r>
            <a:endParaRPr lang="en-US" dirty="0"/>
          </a:p>
          <a:p>
            <a:r>
              <a:rPr lang="en-AU" dirty="0"/>
              <a:t> </a:t>
            </a:r>
            <a:endParaRPr lang="en-US" dirty="0"/>
          </a:p>
          <a:p>
            <a:r>
              <a:rPr lang="en-AU" u="sng" dirty="0">
                <a:hlinkClick r:id="rId3"/>
              </a:rPr>
              <a:t>http://www.ziptales.com/sam/sampleyr5responses.pdf</a:t>
            </a:r>
            <a:endParaRPr lang="en-US" dirty="0"/>
          </a:p>
          <a:p>
            <a:r>
              <a:rPr lang="en-AU" dirty="0"/>
              <a:t> </a:t>
            </a:r>
            <a:endParaRPr lang="en-US" dirty="0"/>
          </a:p>
          <a:p>
            <a:r>
              <a:rPr lang="en-AU" dirty="0"/>
              <a:t>I recommend them for final revision.</a:t>
            </a:r>
            <a:endParaRPr lang="en-US" dirty="0"/>
          </a:p>
        </p:txBody>
      </p:sp>
    </p:spTree>
    <p:extLst>
      <p:ext uri="{BB962C8B-B14F-4D97-AF65-F5344CB8AC3E}">
        <p14:creationId xmlns:p14="http://schemas.microsoft.com/office/powerpoint/2010/main" val="1987305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3724096"/>
          </a:xfrm>
          <a:prstGeom prst="rect">
            <a:avLst/>
          </a:prstGeom>
          <a:noFill/>
        </p:spPr>
        <p:txBody>
          <a:bodyPr wrap="square" rtlCol="0">
            <a:spAutoFit/>
          </a:bodyPr>
          <a:lstStyle/>
          <a:p>
            <a:r>
              <a:rPr lang="en-AU" b="1" dirty="0">
                <a:solidFill>
                  <a:srgbClr val="92D050"/>
                </a:solidFill>
              </a:rPr>
              <a:t>Discussion versus Persuasion</a:t>
            </a:r>
            <a:endParaRPr lang="en-US" dirty="0">
              <a:solidFill>
                <a:srgbClr val="92D050"/>
              </a:solidFill>
            </a:endParaRPr>
          </a:p>
          <a:p>
            <a:r>
              <a:rPr lang="en-AU" b="1" dirty="0"/>
              <a:t> </a:t>
            </a:r>
            <a:endParaRPr lang="en-US" dirty="0"/>
          </a:p>
          <a:p>
            <a:r>
              <a:rPr lang="en-AU" sz="1600" dirty="0"/>
              <a:t>Much of classroom discussion is open-ended and free flowing. It involves, hopefully, an inclusive sharing of views. It is multifaceted and multi-directional.</a:t>
            </a:r>
            <a:endParaRPr lang="en-US" sz="1600" dirty="0"/>
          </a:p>
          <a:p>
            <a:r>
              <a:rPr lang="en-AU" sz="1600" b="1" dirty="0"/>
              <a:t> </a:t>
            </a:r>
            <a:endParaRPr lang="en-US" sz="1600" dirty="0"/>
          </a:p>
          <a:p>
            <a:r>
              <a:rPr lang="en-AU" sz="1600" b="1" dirty="0"/>
              <a:t>Examples:</a:t>
            </a:r>
            <a:endParaRPr lang="en-US" sz="1600" b="1" dirty="0"/>
          </a:p>
          <a:p>
            <a:r>
              <a:rPr lang="en-AU" sz="1600" dirty="0"/>
              <a:t> </a:t>
            </a:r>
            <a:endParaRPr lang="en-US" sz="1600" dirty="0"/>
          </a:p>
          <a:p>
            <a:pPr marL="285750" lvl="0" indent="-285750">
              <a:buFont typeface="Arial" panose="020B0604020202020204" pitchFamily="34" charset="0"/>
              <a:buChar char="•"/>
            </a:pPr>
            <a:r>
              <a:rPr lang="en-AU" sz="1600" dirty="0"/>
              <a:t>TV can be good. However there are some down sides as well.</a:t>
            </a:r>
            <a:endParaRPr lang="en-US" sz="1600" dirty="0"/>
          </a:p>
          <a:p>
            <a:pPr marL="285750" lvl="0" indent="-285750">
              <a:buFont typeface="Arial" panose="020B0604020202020204" pitchFamily="34" charset="0"/>
              <a:buChar char="•"/>
            </a:pPr>
            <a:r>
              <a:rPr lang="en-AU" sz="1600" dirty="0"/>
              <a:t>Exercise is useful, but it is possible to hurt yourself with sport.</a:t>
            </a:r>
            <a:endParaRPr lang="en-US" sz="1600" dirty="0"/>
          </a:p>
          <a:p>
            <a:pPr marL="285750" lvl="0" indent="-285750">
              <a:buFont typeface="Arial" panose="020B0604020202020204" pitchFamily="34" charset="0"/>
              <a:buChar char="•"/>
            </a:pPr>
            <a:r>
              <a:rPr lang="en-AU" sz="1600" dirty="0"/>
              <a:t>Some children are spoiled, but most parents treat them fairly.</a:t>
            </a:r>
            <a:endParaRPr lang="en-US"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580112" y="1491630"/>
            <a:ext cx="2961680" cy="2218401"/>
          </a:xfrm>
          <a:prstGeom prst="rect">
            <a:avLst/>
          </a:prstGeom>
        </p:spPr>
      </p:pic>
    </p:spTree>
    <p:extLst>
      <p:ext uri="{BB962C8B-B14F-4D97-AF65-F5344CB8AC3E}">
        <p14:creationId xmlns:p14="http://schemas.microsoft.com/office/powerpoint/2010/main" val="1633692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27534"/>
            <a:ext cx="7344816" cy="3970318"/>
          </a:xfrm>
          <a:prstGeom prst="rect">
            <a:avLst/>
          </a:prstGeom>
          <a:noFill/>
        </p:spPr>
        <p:txBody>
          <a:bodyPr wrap="square" rtlCol="0">
            <a:spAutoFit/>
          </a:bodyPr>
          <a:lstStyle/>
          <a:p>
            <a:r>
              <a:rPr lang="en-AU" dirty="0"/>
              <a:t>Persuasion however is </a:t>
            </a:r>
            <a:r>
              <a:rPr lang="en-AU" b="1" i="1" dirty="0"/>
              <a:t>not </a:t>
            </a:r>
            <a:r>
              <a:rPr lang="en-AU" dirty="0"/>
              <a:t>multidirectional. It is </a:t>
            </a:r>
            <a:r>
              <a:rPr lang="en-AU" b="1" dirty="0"/>
              <a:t>unidirectional</a:t>
            </a:r>
            <a:r>
              <a:rPr lang="en-AU" dirty="0"/>
              <a:t>.</a:t>
            </a:r>
            <a:endParaRPr lang="en-US" dirty="0"/>
          </a:p>
          <a:p>
            <a:r>
              <a:rPr lang="en-AU" b="1" dirty="0"/>
              <a:t> </a:t>
            </a:r>
            <a:endParaRPr lang="en-US" dirty="0"/>
          </a:p>
          <a:p>
            <a:r>
              <a:rPr lang="en-AU" b="1" dirty="0"/>
              <a:t> </a:t>
            </a:r>
          </a:p>
          <a:p>
            <a:endParaRPr lang="en-AU" b="1" dirty="0"/>
          </a:p>
          <a:p>
            <a:endParaRPr lang="en-AU" b="1" dirty="0"/>
          </a:p>
          <a:p>
            <a:endParaRPr lang="en-AU" b="1" dirty="0"/>
          </a:p>
          <a:p>
            <a:endParaRPr lang="en-AU" b="1" dirty="0"/>
          </a:p>
          <a:p>
            <a:endParaRPr lang="en-AU" b="1" dirty="0"/>
          </a:p>
          <a:p>
            <a:endParaRPr lang="en-US" dirty="0"/>
          </a:p>
          <a:p>
            <a:r>
              <a:rPr lang="en-AU" b="1" dirty="0"/>
              <a:t>		Writer/Speaker		     Audience</a:t>
            </a:r>
            <a:endParaRPr lang="en-US" dirty="0"/>
          </a:p>
          <a:p>
            <a:r>
              <a:rPr lang="en-AU" b="1" dirty="0"/>
              <a:t> </a:t>
            </a:r>
            <a:endParaRPr lang="en-US" dirty="0"/>
          </a:p>
          <a:p>
            <a:pPr marL="285750" lvl="0" indent="-285750">
              <a:buFont typeface="Arial" panose="020B0604020202020204" pitchFamily="34" charset="0"/>
              <a:buChar char="•"/>
            </a:pPr>
            <a:r>
              <a:rPr lang="en-AU" dirty="0"/>
              <a:t>TV is a force for good in the world.</a:t>
            </a:r>
            <a:endParaRPr lang="en-US" dirty="0"/>
          </a:p>
          <a:p>
            <a:pPr marL="285750" lvl="0" indent="-285750">
              <a:buFont typeface="Arial" panose="020B0604020202020204" pitchFamily="34" charset="0"/>
              <a:buChar char="•"/>
            </a:pPr>
            <a:r>
              <a:rPr lang="en-AU" dirty="0"/>
              <a:t>Exercise is a wonderful way to keep healthy and happy.</a:t>
            </a:r>
            <a:endParaRPr lang="en-US" dirty="0"/>
          </a:p>
          <a:p>
            <a:pPr marL="285750" lvl="0" indent="-285750">
              <a:buFont typeface="Arial" panose="020B0604020202020204" pitchFamily="34" charset="0"/>
              <a:buChar char="•"/>
            </a:pPr>
            <a:r>
              <a:rPr lang="en-AU" dirty="0"/>
              <a:t>Children these days are spoiled.</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915816" y="1821661"/>
            <a:ext cx="1240155" cy="113919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372374" y="2025496"/>
            <a:ext cx="935355" cy="93535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725778" y="1815567"/>
            <a:ext cx="1050290" cy="1129665"/>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3992751" y="893396"/>
            <a:ext cx="1534379" cy="1150881"/>
          </a:xfrm>
          <a:prstGeom prst="rect">
            <a:avLst/>
          </a:prstGeom>
        </p:spPr>
      </p:pic>
    </p:spTree>
    <p:extLst>
      <p:ext uri="{BB962C8B-B14F-4D97-AF65-F5344CB8AC3E}">
        <p14:creationId xmlns:p14="http://schemas.microsoft.com/office/powerpoint/2010/main" val="67449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1077218"/>
          </a:xfrm>
          <a:prstGeom prst="rect">
            <a:avLst/>
          </a:prstGeom>
          <a:noFill/>
        </p:spPr>
        <p:txBody>
          <a:bodyPr wrap="square" rtlCol="0">
            <a:spAutoFit/>
          </a:bodyPr>
          <a:lstStyle/>
          <a:p>
            <a:r>
              <a:rPr lang="en-AU" sz="1600" dirty="0"/>
              <a:t>It does not need to be aggressive or ‘argumentative’ in the common language sense.</a:t>
            </a:r>
            <a:endParaRPr lang="en-US" sz="1600" dirty="0"/>
          </a:p>
          <a:p>
            <a:r>
              <a:rPr lang="en-AU" sz="1600" dirty="0"/>
              <a:t> </a:t>
            </a:r>
            <a:endParaRPr lang="en-US" sz="1600" dirty="0"/>
          </a:p>
          <a:p>
            <a:r>
              <a:rPr lang="en-AU" sz="1600" dirty="0"/>
              <a:t>But it is much more crafted than conversation. </a:t>
            </a:r>
            <a:endParaRPr lang="en-US" sz="1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827584" y="1851670"/>
            <a:ext cx="7635692" cy="2376264"/>
          </a:xfrm>
          <a:prstGeom prst="rect">
            <a:avLst/>
          </a:prstGeom>
        </p:spPr>
      </p:pic>
    </p:spTree>
    <p:extLst>
      <p:ext uri="{BB962C8B-B14F-4D97-AF65-F5344CB8AC3E}">
        <p14:creationId xmlns:p14="http://schemas.microsoft.com/office/powerpoint/2010/main" val="1509275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1138773"/>
          </a:xfrm>
          <a:prstGeom prst="rect">
            <a:avLst/>
          </a:prstGeom>
          <a:noFill/>
        </p:spPr>
        <p:txBody>
          <a:bodyPr wrap="square" rtlCol="0">
            <a:spAutoFit/>
          </a:bodyPr>
          <a:lstStyle/>
          <a:p>
            <a:r>
              <a:rPr lang="en-AU" b="1" dirty="0">
                <a:solidFill>
                  <a:srgbClr val="92D050"/>
                </a:solidFill>
              </a:rPr>
              <a:t>Basic logical structure</a:t>
            </a:r>
            <a:endParaRPr lang="en-US" dirty="0">
              <a:solidFill>
                <a:srgbClr val="92D050"/>
              </a:solidFill>
            </a:endParaRPr>
          </a:p>
          <a:p>
            <a:r>
              <a:rPr lang="en-AU" b="1" dirty="0"/>
              <a:t> </a:t>
            </a:r>
            <a:endParaRPr lang="en-US" dirty="0"/>
          </a:p>
          <a:p>
            <a:r>
              <a:rPr lang="en-AU" sz="1600" dirty="0"/>
              <a:t>Children need to understand that a persuasive piece (or argument) is constructed like this:</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23678"/>
            <a:ext cx="7284795" cy="2531466"/>
          </a:xfrm>
          <a:prstGeom prst="rect">
            <a:avLst/>
          </a:prstGeom>
        </p:spPr>
      </p:pic>
    </p:spTree>
    <p:extLst>
      <p:ext uri="{BB962C8B-B14F-4D97-AF65-F5344CB8AC3E}">
        <p14:creationId xmlns:p14="http://schemas.microsoft.com/office/powerpoint/2010/main" val="2044778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2308324"/>
          </a:xfrm>
          <a:prstGeom prst="rect">
            <a:avLst/>
          </a:prstGeom>
          <a:noFill/>
        </p:spPr>
        <p:txBody>
          <a:bodyPr wrap="square" rtlCol="0">
            <a:spAutoFit/>
          </a:bodyPr>
          <a:lstStyle/>
          <a:p>
            <a:r>
              <a:rPr lang="en-AU" dirty="0"/>
              <a:t>An argument is like a building. It must ‘stand up’. </a:t>
            </a:r>
            <a:endParaRPr lang="en-US" dirty="0"/>
          </a:p>
          <a:p>
            <a:r>
              <a:rPr lang="en-AU" dirty="0"/>
              <a:t> </a:t>
            </a:r>
            <a:endParaRPr lang="en-US" dirty="0"/>
          </a:p>
          <a:p>
            <a:r>
              <a:rPr lang="en-AU" dirty="0"/>
              <a:t>It must have solid foundations - </a:t>
            </a:r>
            <a:r>
              <a:rPr lang="en-AU" b="1" dirty="0"/>
              <a:t>the evidence</a:t>
            </a:r>
            <a:r>
              <a:rPr lang="en-AU" dirty="0"/>
              <a:t> - supporting the </a:t>
            </a:r>
            <a:r>
              <a:rPr lang="en-AU" b="1" dirty="0"/>
              <a:t>main reasons</a:t>
            </a:r>
            <a:r>
              <a:rPr lang="en-AU" dirty="0"/>
              <a:t> - which in turn hold up or justify the overall </a:t>
            </a:r>
            <a:r>
              <a:rPr lang="en-AU" b="1" dirty="0"/>
              <a:t>argument ‘proposition’</a:t>
            </a:r>
            <a:r>
              <a:rPr lang="en-AU" dirty="0"/>
              <a:t> (or statement of opinion, or contention).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771550"/>
            <a:ext cx="4382576" cy="4011910"/>
          </a:xfrm>
          <a:prstGeom prst="rect">
            <a:avLst/>
          </a:prstGeom>
        </p:spPr>
      </p:pic>
    </p:spTree>
    <p:extLst>
      <p:ext uri="{BB962C8B-B14F-4D97-AF65-F5344CB8AC3E}">
        <p14:creationId xmlns:p14="http://schemas.microsoft.com/office/powerpoint/2010/main" val="3585981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5400600" cy="4031873"/>
          </a:xfrm>
          <a:prstGeom prst="rect">
            <a:avLst/>
          </a:prstGeom>
          <a:noFill/>
        </p:spPr>
        <p:txBody>
          <a:bodyPr wrap="square" rtlCol="0">
            <a:spAutoFit/>
          </a:bodyPr>
          <a:lstStyle/>
          <a:p>
            <a:r>
              <a:rPr lang="en-US" sz="1600" b="1" dirty="0">
                <a:solidFill>
                  <a:srgbClr val="92D050"/>
                </a:solidFill>
              </a:rPr>
              <a:t>The contention or </a:t>
            </a:r>
            <a:r>
              <a:rPr lang="en-AU" sz="1600" b="1" dirty="0">
                <a:solidFill>
                  <a:srgbClr val="92D050"/>
                </a:solidFill>
              </a:rPr>
              <a:t>‘proposition’ (or statement of opinion)</a:t>
            </a:r>
            <a:endParaRPr lang="en-US" sz="1600" dirty="0">
              <a:solidFill>
                <a:srgbClr val="92D050"/>
              </a:solidFill>
            </a:endParaRPr>
          </a:p>
          <a:p>
            <a:r>
              <a:rPr lang="en-US" sz="1600" dirty="0"/>
              <a:t> </a:t>
            </a:r>
          </a:p>
          <a:p>
            <a:r>
              <a:rPr lang="en-US" sz="1600" dirty="0"/>
              <a:t>This should be absolutely clear:</a:t>
            </a:r>
          </a:p>
          <a:p>
            <a:r>
              <a:rPr lang="en-US" sz="1600" b="1" dirty="0"/>
              <a:t> </a:t>
            </a:r>
            <a:endParaRPr lang="en-US" sz="1600" dirty="0"/>
          </a:p>
          <a:p>
            <a:r>
              <a:rPr lang="en-AU" sz="1600" b="1" dirty="0"/>
              <a:t>School uniforms are a good thing</a:t>
            </a:r>
            <a:r>
              <a:rPr lang="en-US" sz="1600" b="1" dirty="0"/>
              <a:t>.</a:t>
            </a:r>
            <a:endParaRPr lang="en-US" sz="1600" dirty="0"/>
          </a:p>
          <a:p>
            <a:r>
              <a:rPr lang="en-US" sz="1600" b="1" dirty="0"/>
              <a:t>Mobile phones should not be given to </a:t>
            </a:r>
            <a:br>
              <a:rPr lang="en-US" sz="1600" b="1" dirty="0"/>
            </a:br>
            <a:r>
              <a:rPr lang="en-US" sz="1600" b="1" dirty="0"/>
              <a:t>children below the age of 12.</a:t>
            </a:r>
            <a:endParaRPr lang="en-US" sz="1600" dirty="0"/>
          </a:p>
          <a:p>
            <a:r>
              <a:rPr lang="en-US" sz="1600" b="1" dirty="0"/>
              <a:t> </a:t>
            </a:r>
            <a:endParaRPr lang="en-US" sz="1600" dirty="0"/>
          </a:p>
          <a:p>
            <a:r>
              <a:rPr lang="en-US" sz="1600" dirty="0"/>
              <a:t>Children need to avoid statements that are unclear, like</a:t>
            </a:r>
            <a:r>
              <a:rPr lang="en-US" sz="1600" b="1" dirty="0"/>
              <a:t>:</a:t>
            </a:r>
            <a:endParaRPr lang="en-US" sz="1600" dirty="0"/>
          </a:p>
          <a:p>
            <a:r>
              <a:rPr lang="en-US" sz="1600" b="1" dirty="0"/>
              <a:t> </a:t>
            </a:r>
            <a:endParaRPr lang="en-US" sz="1600" dirty="0"/>
          </a:p>
          <a:p>
            <a:r>
              <a:rPr lang="en-US" sz="1600" i="1" dirty="0"/>
              <a:t>The environment is a mess.</a:t>
            </a:r>
            <a:r>
              <a:rPr lang="en-US" sz="1600" b="1" i="1" dirty="0"/>
              <a:t> </a:t>
            </a:r>
            <a:r>
              <a:rPr lang="en-US" sz="1600" b="1" dirty="0"/>
              <a:t>A statement, not a contention!</a:t>
            </a:r>
            <a:br>
              <a:rPr lang="en-US" sz="1600" b="1" i="1" dirty="0"/>
            </a:br>
            <a:r>
              <a:rPr lang="en-US" sz="1600" i="1" dirty="0"/>
              <a:t>Bullying is common and not very nice.</a:t>
            </a:r>
            <a:r>
              <a:rPr lang="en-US" sz="1600" b="1" i="1" dirty="0"/>
              <a:t> </a:t>
            </a:r>
            <a:r>
              <a:rPr lang="en-US" sz="1600" b="1" dirty="0"/>
              <a:t>A statement, no call to action!</a:t>
            </a:r>
            <a:br>
              <a:rPr lang="en-US" sz="1600" b="1" i="1" dirty="0"/>
            </a:br>
            <a:r>
              <a:rPr lang="en-US" sz="1600" i="1" dirty="0"/>
              <a:t>I don’t like fast food. </a:t>
            </a:r>
            <a:r>
              <a:rPr lang="en-US" sz="1600" b="1" dirty="0"/>
              <a:t>A statement, not arguing any action!</a:t>
            </a:r>
            <a:endParaRPr lang="en-US" sz="1600" dirty="0"/>
          </a:p>
          <a:p>
            <a:r>
              <a:rPr lang="en-AU" sz="1600" b="1" dirty="0"/>
              <a:t>The contention or proposition must be stated in the first paragraph!</a:t>
            </a:r>
            <a:endParaRPr lang="en-US" sz="1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192412" y="2811870"/>
            <a:ext cx="2236470" cy="1435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281726" y="1131590"/>
            <a:ext cx="2147156" cy="143196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544188" y="3003798"/>
            <a:ext cx="1241439" cy="1080136"/>
          </a:xfrm>
          <a:prstGeom prst="rect">
            <a:avLst/>
          </a:prstGeom>
        </p:spPr>
      </p:pic>
    </p:spTree>
    <p:extLst>
      <p:ext uri="{BB962C8B-B14F-4D97-AF65-F5344CB8AC3E}">
        <p14:creationId xmlns:p14="http://schemas.microsoft.com/office/powerpoint/2010/main" val="1526511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23118"/>
            <a:ext cx="7776864" cy="4308872"/>
          </a:xfrm>
          <a:prstGeom prst="rect">
            <a:avLst/>
          </a:prstGeom>
          <a:noFill/>
        </p:spPr>
        <p:txBody>
          <a:bodyPr wrap="square" rtlCol="0">
            <a:spAutoFit/>
          </a:bodyPr>
          <a:lstStyle/>
          <a:p>
            <a:r>
              <a:rPr lang="en-US" sz="1600" b="1" dirty="0"/>
              <a:t>The reasons (</a:t>
            </a:r>
            <a:r>
              <a:rPr lang="en-US" sz="1600" dirty="0"/>
              <a:t>or </a:t>
            </a:r>
            <a:r>
              <a:rPr lang="en-AU" sz="1600" dirty="0"/>
              <a:t>support for the contention) must be convincing.</a:t>
            </a:r>
            <a:endParaRPr lang="en-US" sz="1600" dirty="0"/>
          </a:p>
          <a:p>
            <a:endParaRPr lang="en-US" sz="900" dirty="0"/>
          </a:p>
          <a:p>
            <a:r>
              <a:rPr lang="en-AU" sz="1600" dirty="0"/>
              <a:t>	</a:t>
            </a:r>
            <a:r>
              <a:rPr lang="en-AU" sz="1600" b="1" dirty="0"/>
              <a:t>Children need to do homework.</a:t>
            </a:r>
          </a:p>
          <a:p>
            <a:endParaRPr lang="en-US" sz="900" dirty="0"/>
          </a:p>
          <a:p>
            <a:r>
              <a:rPr lang="en-US" sz="1600" b="1" dirty="0">
                <a:solidFill>
                  <a:srgbClr val="92D050"/>
                </a:solidFill>
              </a:rPr>
              <a:t>REASONS:</a:t>
            </a:r>
            <a:endParaRPr lang="en-US" sz="1600" dirty="0">
              <a:solidFill>
                <a:srgbClr val="92D050"/>
              </a:solidFill>
            </a:endParaRPr>
          </a:p>
          <a:p>
            <a:pPr marL="285750" lvl="0" indent="-285750">
              <a:buFont typeface="Arial" panose="020B0604020202020204" pitchFamily="34" charset="0"/>
              <a:buChar char="•"/>
            </a:pPr>
            <a:r>
              <a:rPr lang="en-AU" sz="1600" dirty="0"/>
              <a:t>There isn’t enough time at school, so </a:t>
            </a:r>
            <a:br>
              <a:rPr lang="en-AU" sz="1600" dirty="0"/>
            </a:br>
            <a:r>
              <a:rPr lang="en-AU" sz="1600" dirty="0"/>
              <a:t>working extra hours is necessary.</a:t>
            </a:r>
            <a:endParaRPr lang="en-US" sz="1600" dirty="0"/>
          </a:p>
          <a:p>
            <a:pPr marL="285750" lvl="0" indent="-285750">
              <a:buFont typeface="Arial" panose="020B0604020202020204" pitchFamily="34" charset="0"/>
              <a:buChar char="•"/>
            </a:pPr>
            <a:r>
              <a:rPr lang="en-AU" sz="1600" dirty="0"/>
              <a:t>My parents can help me, one on one.</a:t>
            </a:r>
            <a:endParaRPr lang="en-US" sz="1600" dirty="0"/>
          </a:p>
          <a:p>
            <a:pPr marL="285750" lvl="0" indent="-285750">
              <a:buFont typeface="Arial" panose="020B0604020202020204" pitchFamily="34" charset="0"/>
              <a:buChar char="•"/>
            </a:pPr>
            <a:r>
              <a:rPr lang="en-AU" sz="1600" dirty="0"/>
              <a:t>The routine of work after school will help </a:t>
            </a:r>
            <a:br>
              <a:rPr lang="en-AU" sz="1600" dirty="0"/>
            </a:br>
            <a:r>
              <a:rPr lang="en-AU" sz="1600" dirty="0"/>
              <a:t>prepare me for secondary school.</a:t>
            </a:r>
            <a:endParaRPr lang="en-US" sz="1600" dirty="0"/>
          </a:p>
          <a:p>
            <a:pPr marL="285750" lvl="0" indent="-285750">
              <a:buFont typeface="Arial" panose="020B0604020202020204" pitchFamily="34" charset="0"/>
              <a:buChar char="•"/>
            </a:pPr>
            <a:r>
              <a:rPr lang="en-AU" sz="1600" dirty="0"/>
              <a:t>Repeating what I’ve learnt at school, after hours, helps the learning stick.</a:t>
            </a:r>
            <a:endParaRPr lang="en-US" sz="1600" dirty="0"/>
          </a:p>
          <a:p>
            <a:r>
              <a:rPr lang="en-AU" sz="1600" dirty="0"/>
              <a:t>  </a:t>
            </a:r>
            <a:endParaRPr lang="en-US" sz="1600" dirty="0"/>
          </a:p>
          <a:p>
            <a:r>
              <a:rPr lang="en-US" sz="1600" dirty="0"/>
              <a:t>The reasons must be logical, and show a </a:t>
            </a:r>
            <a:r>
              <a:rPr lang="en-US" sz="1600" b="1" i="1" dirty="0"/>
              <a:t>demonstrable connection</a:t>
            </a:r>
            <a:r>
              <a:rPr lang="en-US" sz="1600" dirty="0"/>
              <a:t>. </a:t>
            </a:r>
          </a:p>
          <a:p>
            <a:r>
              <a:rPr lang="en-US" sz="1600" b="1" i="1" dirty="0"/>
              <a:t> </a:t>
            </a:r>
            <a:endParaRPr lang="en-US" sz="1600" dirty="0"/>
          </a:p>
          <a:p>
            <a:r>
              <a:rPr lang="en-US" sz="1600" b="1" i="1" dirty="0">
                <a:solidFill>
                  <a:srgbClr val="92D050"/>
                </a:solidFill>
              </a:rPr>
              <a:t>Avoid:</a:t>
            </a:r>
            <a:endParaRPr lang="en-US" sz="1600" dirty="0">
              <a:solidFill>
                <a:srgbClr val="92D050"/>
              </a:solidFill>
            </a:endParaRPr>
          </a:p>
          <a:p>
            <a:r>
              <a:rPr lang="en-US" sz="1600" i="1" dirty="0"/>
              <a:t>Children should do homework because it’s good for them. </a:t>
            </a:r>
            <a:r>
              <a:rPr lang="en-US" sz="1600" b="1" dirty="0"/>
              <a:t>No explanation of why!</a:t>
            </a:r>
            <a:br>
              <a:rPr lang="en-US" sz="1600" i="1" dirty="0"/>
            </a:br>
            <a:r>
              <a:rPr lang="en-US" sz="1600" i="1" dirty="0"/>
              <a:t>Schools have always set homework. </a:t>
            </a:r>
            <a:r>
              <a:rPr lang="en-US" sz="1600" b="1" dirty="0"/>
              <a:t>A statement, not a logical argument!</a:t>
            </a:r>
            <a:br>
              <a:rPr lang="en-US" sz="1600" i="1" dirty="0"/>
            </a:br>
            <a:r>
              <a:rPr lang="en-US" sz="1600" i="1" dirty="0"/>
              <a:t>I don’t like homework. </a:t>
            </a:r>
            <a:r>
              <a:rPr lang="en-US" sz="1600" b="1" dirty="0"/>
              <a:t>An opinion, not a reason!</a:t>
            </a:r>
            <a:endParaRPr lang="en-US" sz="1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580112" y="804545"/>
            <a:ext cx="2478067" cy="1800200"/>
          </a:xfrm>
          <a:prstGeom prst="rect">
            <a:avLst/>
          </a:prstGeom>
        </p:spPr>
      </p:pic>
    </p:spTree>
    <p:extLst>
      <p:ext uri="{BB962C8B-B14F-4D97-AF65-F5344CB8AC3E}">
        <p14:creationId xmlns:p14="http://schemas.microsoft.com/office/powerpoint/2010/main" val="2780428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04856" cy="4031873"/>
          </a:xfrm>
          <a:prstGeom prst="rect">
            <a:avLst/>
          </a:prstGeom>
          <a:noFill/>
        </p:spPr>
        <p:txBody>
          <a:bodyPr wrap="square" rtlCol="0">
            <a:spAutoFit/>
          </a:bodyPr>
          <a:lstStyle/>
          <a:p>
            <a:r>
              <a:rPr lang="en-US" sz="1600" b="1" dirty="0">
                <a:solidFill>
                  <a:srgbClr val="92D050"/>
                </a:solidFill>
              </a:rPr>
              <a:t>The evidence </a:t>
            </a:r>
            <a:r>
              <a:rPr lang="en-US" sz="1600" b="1" dirty="0"/>
              <a:t>is </a:t>
            </a:r>
            <a:r>
              <a:rPr lang="en-US" sz="1600" dirty="0"/>
              <a:t>what proves or disproves the reasons. </a:t>
            </a:r>
          </a:p>
          <a:p>
            <a:pPr marL="285750" lvl="0" indent="-285750">
              <a:buFont typeface="Arial" panose="020B0604020202020204" pitchFamily="34" charset="0"/>
              <a:buChar char="•"/>
            </a:pPr>
            <a:r>
              <a:rPr lang="en-US" sz="1600" dirty="0"/>
              <a:t>Mum was good at reading and can help me with my reading homework.</a:t>
            </a:r>
          </a:p>
          <a:p>
            <a:pPr marL="285750" lvl="0" indent="-285750">
              <a:buFont typeface="Arial" panose="020B0604020202020204" pitchFamily="34" charset="0"/>
              <a:buChar char="•"/>
            </a:pPr>
            <a:r>
              <a:rPr lang="en-US" sz="1600" dirty="0"/>
              <a:t>Dad is good at </a:t>
            </a:r>
            <a:r>
              <a:rPr lang="en-US" sz="1600" dirty="0" err="1"/>
              <a:t>Maths</a:t>
            </a:r>
            <a:r>
              <a:rPr lang="en-US" sz="1600" dirty="0"/>
              <a:t> and can help me with that.</a:t>
            </a:r>
          </a:p>
          <a:p>
            <a:pPr marL="285750" lvl="0" indent="-285750">
              <a:buFont typeface="Arial" panose="020B0604020202020204" pitchFamily="34" charset="0"/>
              <a:buChar char="•"/>
            </a:pPr>
            <a:r>
              <a:rPr lang="en-US" sz="1600" dirty="0"/>
              <a:t>My older brother loves science and can explain things.</a:t>
            </a:r>
          </a:p>
          <a:p>
            <a:pPr marL="285750" lvl="0" indent="-285750">
              <a:buFont typeface="Arial" panose="020B0604020202020204" pitchFamily="34" charset="0"/>
              <a:buChar char="•"/>
            </a:pPr>
            <a:r>
              <a:rPr lang="en-US" sz="1600" dirty="0"/>
              <a:t>My Aunty is a teacher, and she can give me help.</a:t>
            </a:r>
          </a:p>
          <a:p>
            <a:r>
              <a:rPr lang="en-US" sz="1600" dirty="0"/>
              <a:t> </a:t>
            </a:r>
          </a:p>
          <a:p>
            <a:r>
              <a:rPr lang="en-US" sz="1600" b="1" dirty="0"/>
              <a:t>Types of evidence:</a:t>
            </a:r>
            <a:r>
              <a:rPr lang="en-US" sz="1600" dirty="0"/>
              <a:t> </a:t>
            </a:r>
          </a:p>
          <a:p>
            <a:pPr marL="285750" lvl="0" indent="-285750">
              <a:buFont typeface="Arial" panose="020B0604020202020204" pitchFamily="34" charset="0"/>
              <a:buChar char="•"/>
            </a:pPr>
            <a:r>
              <a:rPr lang="en-US" sz="1600" dirty="0"/>
              <a:t>Facts and figures from reputable sources</a:t>
            </a:r>
          </a:p>
          <a:p>
            <a:pPr marL="285750" lvl="0" indent="-285750">
              <a:buFont typeface="Arial" panose="020B0604020202020204" pitchFamily="34" charset="0"/>
              <a:buChar char="•"/>
            </a:pPr>
            <a:r>
              <a:rPr lang="en-US" sz="1600" dirty="0"/>
              <a:t>Quotes from experts</a:t>
            </a:r>
          </a:p>
          <a:p>
            <a:pPr marL="285750" lvl="0" indent="-285750">
              <a:buFont typeface="Arial" panose="020B0604020202020204" pitchFamily="34" charset="0"/>
              <a:buChar char="•"/>
            </a:pPr>
            <a:r>
              <a:rPr lang="en-US" sz="1600" dirty="0"/>
              <a:t>Reports by government bodies (</a:t>
            </a:r>
            <a:r>
              <a:rPr lang="en-US" sz="1600" dirty="0" err="1"/>
              <a:t>eg</a:t>
            </a:r>
            <a:r>
              <a:rPr lang="en-US" sz="1600" dirty="0"/>
              <a:t> CSIRO)</a:t>
            </a:r>
          </a:p>
          <a:p>
            <a:r>
              <a:rPr lang="en-US" sz="1600" dirty="0"/>
              <a:t> </a:t>
            </a:r>
          </a:p>
          <a:p>
            <a:r>
              <a:rPr lang="en-US" sz="1600" dirty="0"/>
              <a:t>Some sources</a:t>
            </a:r>
            <a:r>
              <a:rPr lang="en-US" sz="1600" b="1" dirty="0"/>
              <a:t> </a:t>
            </a:r>
            <a:r>
              <a:rPr lang="en-US" sz="1600" b="1" i="1" dirty="0"/>
              <a:t>cannot</a:t>
            </a:r>
            <a:r>
              <a:rPr lang="en-US" sz="1600" dirty="0"/>
              <a:t> be relied on, such as:</a:t>
            </a:r>
          </a:p>
          <a:p>
            <a:pPr marL="285750" lvl="0" indent="-285750">
              <a:buFont typeface="Arial" panose="020B0604020202020204" pitchFamily="34" charset="0"/>
              <a:buChar char="•"/>
            </a:pPr>
            <a:r>
              <a:rPr lang="en-US" sz="1600" dirty="0"/>
              <a:t>Dodgy websites (explain)			</a:t>
            </a:r>
          </a:p>
          <a:p>
            <a:pPr marL="285750" lvl="0" indent="-285750">
              <a:buFont typeface="Arial" panose="020B0604020202020204" pitchFamily="34" charset="0"/>
              <a:buChar char="•"/>
            </a:pPr>
            <a:r>
              <a:rPr lang="en-US" sz="1600" dirty="0"/>
              <a:t>Other people’s opinions</a:t>
            </a:r>
          </a:p>
          <a:p>
            <a:pPr marL="285750" lvl="0" indent="-285750">
              <a:buFont typeface="Arial" panose="020B0604020202020204" pitchFamily="34" charset="0"/>
              <a:buChar char="•"/>
            </a:pPr>
            <a:r>
              <a:rPr lang="en-US" sz="1600" dirty="0"/>
              <a:t>What people on TV or radio say</a:t>
            </a:r>
          </a:p>
          <a:p>
            <a:r>
              <a:rPr lang="en-AU" sz="1600" dirty="0"/>
              <a:t> </a:t>
            </a:r>
            <a:endParaRPr lang="en-US" sz="1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084168" y="1707654"/>
            <a:ext cx="2311400" cy="154051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076056" y="2942079"/>
            <a:ext cx="1593215" cy="1386205"/>
          </a:xfrm>
          <a:prstGeom prst="rect">
            <a:avLst/>
          </a:prstGeom>
        </p:spPr>
      </p:pic>
    </p:spTree>
    <p:extLst>
      <p:ext uri="{BB962C8B-B14F-4D97-AF65-F5344CB8AC3E}">
        <p14:creationId xmlns:p14="http://schemas.microsoft.com/office/powerpoint/2010/main" val="33828250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632848" cy="3631763"/>
          </a:xfrm>
          <a:prstGeom prst="rect">
            <a:avLst/>
          </a:prstGeom>
          <a:noFill/>
        </p:spPr>
        <p:txBody>
          <a:bodyPr wrap="square" rtlCol="0">
            <a:spAutoFit/>
          </a:bodyPr>
          <a:lstStyle/>
          <a:p>
            <a:r>
              <a:rPr lang="en-AU" b="1" i="1" dirty="0">
                <a:solidFill>
                  <a:srgbClr val="92D050"/>
                </a:solidFill>
              </a:rPr>
              <a:t>Activities</a:t>
            </a:r>
            <a:endParaRPr lang="en-US" dirty="0">
              <a:solidFill>
                <a:srgbClr val="92D050"/>
              </a:solidFill>
            </a:endParaRPr>
          </a:p>
          <a:p>
            <a:r>
              <a:rPr lang="en-AU" sz="1600" dirty="0"/>
              <a:t> </a:t>
            </a:r>
            <a:endParaRPr lang="en-US" sz="1600" dirty="0"/>
          </a:p>
          <a:p>
            <a:r>
              <a:rPr lang="en-AU" sz="1600" b="1" dirty="0">
                <a:solidFill>
                  <a:srgbClr val="92D050"/>
                </a:solidFill>
              </a:rPr>
              <a:t>1</a:t>
            </a:r>
            <a:r>
              <a:rPr lang="en-AU" sz="1600" dirty="0"/>
              <a:t> As a class, take one or more of the suggested topics: Mobile phones for children – A good or bad thing? Fast food should be banned in schools. What is the ‘proposition’ or ‘contention’? What are three or four good reasons for proposing it? What is the evidence to support these arguments? </a:t>
            </a:r>
            <a:endParaRPr lang="en-US" sz="1600" dirty="0"/>
          </a:p>
          <a:p>
            <a:r>
              <a:rPr lang="en-AU" sz="1600" dirty="0"/>
              <a:t> </a:t>
            </a:r>
            <a:endParaRPr lang="en-US" sz="1600" dirty="0"/>
          </a:p>
          <a:p>
            <a:r>
              <a:rPr lang="en-AU" sz="1600" b="1" dirty="0">
                <a:solidFill>
                  <a:srgbClr val="92D050"/>
                </a:solidFill>
              </a:rPr>
              <a:t>2 </a:t>
            </a:r>
            <a:r>
              <a:rPr lang="en-AU" sz="1600" dirty="0"/>
              <a:t>Talk about something that makes everyone really angry </a:t>
            </a:r>
            <a:r>
              <a:rPr lang="en-AU" sz="1600" dirty="0" err="1"/>
              <a:t>eg</a:t>
            </a:r>
            <a:r>
              <a:rPr lang="en-AU" sz="1600" dirty="0"/>
              <a:t> bullying, anger, bad manners, people who lie. Now try to find:</a:t>
            </a:r>
            <a:endParaRPr lang="en-US" sz="1600" dirty="0"/>
          </a:p>
          <a:p>
            <a:pPr marL="800100" lvl="1" indent="-342900">
              <a:buFont typeface="+mj-lt"/>
              <a:buAutoNum type="alphaUcPeriod"/>
            </a:pPr>
            <a:r>
              <a:rPr lang="en-AU" sz="1600" dirty="0"/>
              <a:t>A proposition to make about the issue. (</a:t>
            </a:r>
            <a:r>
              <a:rPr lang="en-AU" sz="1600" dirty="0" err="1"/>
              <a:t>eg</a:t>
            </a:r>
            <a:r>
              <a:rPr lang="en-AU" sz="1600" dirty="0"/>
              <a:t> Bullying should be banished.)</a:t>
            </a:r>
            <a:endParaRPr lang="en-US" sz="1600" dirty="0"/>
          </a:p>
          <a:p>
            <a:pPr marL="800100" lvl="1" indent="-342900">
              <a:buFont typeface="+mj-lt"/>
              <a:buAutoNum type="alphaUcPeriod"/>
            </a:pPr>
            <a:r>
              <a:rPr lang="en-AU" sz="1600" dirty="0"/>
              <a:t>A few good reasons to support that proposition.</a:t>
            </a:r>
            <a:endParaRPr lang="en-US" sz="1600" dirty="0"/>
          </a:p>
          <a:p>
            <a:pPr marL="800100" lvl="1" indent="-342900">
              <a:buFont typeface="+mj-lt"/>
              <a:buAutoNum type="alphaUcPeriod"/>
            </a:pPr>
            <a:r>
              <a:rPr lang="en-AU" sz="1600" dirty="0"/>
              <a:t>Evidence to support those reasons (if possible facts and figures, expert opinion and serious reports).</a:t>
            </a:r>
            <a:endParaRPr lang="en-US" sz="1600" dirty="0"/>
          </a:p>
          <a:p>
            <a:r>
              <a:rPr lang="en-AU" sz="1600" dirty="0"/>
              <a:t> </a:t>
            </a:r>
            <a:endParaRPr lang="en-US" sz="1600" dirty="0"/>
          </a:p>
        </p:txBody>
      </p:sp>
    </p:spTree>
    <p:extLst>
      <p:ext uri="{BB962C8B-B14F-4D97-AF65-F5344CB8AC3E}">
        <p14:creationId xmlns:p14="http://schemas.microsoft.com/office/powerpoint/2010/main" val="2227210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632848" cy="3785652"/>
          </a:xfrm>
          <a:prstGeom prst="rect">
            <a:avLst/>
          </a:prstGeom>
          <a:noFill/>
        </p:spPr>
        <p:txBody>
          <a:bodyPr wrap="square" rtlCol="0">
            <a:spAutoFit/>
          </a:bodyPr>
          <a:lstStyle/>
          <a:p>
            <a:r>
              <a:rPr lang="en-AU" b="1" i="1" dirty="0">
                <a:solidFill>
                  <a:srgbClr val="92D050"/>
                </a:solidFill>
              </a:rPr>
              <a:t>Activities</a:t>
            </a:r>
            <a:endParaRPr lang="en-US" dirty="0">
              <a:solidFill>
                <a:srgbClr val="92D050"/>
              </a:solidFill>
            </a:endParaRPr>
          </a:p>
          <a:p>
            <a:r>
              <a:rPr lang="en-AU" sz="1600" dirty="0"/>
              <a:t> </a:t>
            </a:r>
            <a:endParaRPr lang="en-US" sz="1600" dirty="0"/>
          </a:p>
          <a:p>
            <a:r>
              <a:rPr lang="en-AU" sz="1600" b="1" dirty="0">
                <a:solidFill>
                  <a:srgbClr val="92D050"/>
                </a:solidFill>
              </a:rPr>
              <a:t>3 </a:t>
            </a:r>
            <a:r>
              <a:rPr lang="en-AU" sz="1600" dirty="0"/>
              <a:t>For younger children (Year 3) do a debate on one of these topics:</a:t>
            </a:r>
            <a:endParaRPr lang="en-US" sz="1600" dirty="0"/>
          </a:p>
          <a:p>
            <a:pPr marL="285750" lvl="0" indent="-285750">
              <a:buFont typeface="Arial" panose="020B0604020202020204" pitchFamily="34" charset="0"/>
              <a:buChar char="•"/>
            </a:pPr>
            <a:r>
              <a:rPr lang="en-AU" sz="1600" dirty="0"/>
              <a:t>Girls are better than boys.</a:t>
            </a:r>
            <a:endParaRPr lang="en-US" sz="1600" dirty="0"/>
          </a:p>
          <a:p>
            <a:pPr marL="285750" lvl="0" indent="-285750">
              <a:buFont typeface="Arial" panose="020B0604020202020204" pitchFamily="34" charset="0"/>
              <a:buChar char="•"/>
            </a:pPr>
            <a:r>
              <a:rPr lang="en-AU" sz="1600" dirty="0"/>
              <a:t>City is better than country.</a:t>
            </a:r>
            <a:endParaRPr lang="en-US" sz="1600" dirty="0"/>
          </a:p>
          <a:p>
            <a:pPr marL="285750" lvl="0" indent="-285750">
              <a:buFont typeface="Arial" panose="020B0604020202020204" pitchFamily="34" charset="0"/>
              <a:buChar char="•"/>
            </a:pPr>
            <a:r>
              <a:rPr lang="en-AU" sz="1600" dirty="0"/>
              <a:t>Smoking is bad for you.</a:t>
            </a:r>
            <a:endParaRPr lang="en-US" sz="1600" dirty="0"/>
          </a:p>
          <a:p>
            <a:pPr marL="285750" lvl="0" indent="-285750">
              <a:buFont typeface="Arial" panose="020B0604020202020204" pitchFamily="34" charset="0"/>
              <a:buChar char="•"/>
            </a:pPr>
            <a:r>
              <a:rPr lang="en-AU" sz="1600" dirty="0"/>
              <a:t>Zoos are a good thing.</a:t>
            </a:r>
            <a:endParaRPr lang="en-US" sz="1600" dirty="0"/>
          </a:p>
          <a:p>
            <a:r>
              <a:rPr lang="en-AU" sz="1600" dirty="0"/>
              <a:t> </a:t>
            </a:r>
            <a:endParaRPr lang="en-US" sz="1600" dirty="0"/>
          </a:p>
          <a:p>
            <a:r>
              <a:rPr lang="en-AU" sz="1600" b="1" dirty="0">
                <a:solidFill>
                  <a:srgbClr val="92D050"/>
                </a:solidFill>
              </a:rPr>
              <a:t>4</a:t>
            </a:r>
            <a:r>
              <a:rPr lang="en-AU" sz="1600" dirty="0"/>
              <a:t> For older children (Year 5), why not use the three argument pieces in the </a:t>
            </a:r>
            <a:r>
              <a:rPr lang="en-AU" sz="1600" b="1" dirty="0"/>
              <a:t>Advanced Library</a:t>
            </a:r>
            <a:r>
              <a:rPr lang="en-AU" sz="1600" dirty="0"/>
              <a:t>: ‘Computer Games’, ‘Body Image’ and ‘Animal Welfare’? They offer strong persuasion and each has worksheets.</a:t>
            </a:r>
            <a:endParaRPr lang="en-US" sz="1600" dirty="0"/>
          </a:p>
          <a:p>
            <a:r>
              <a:rPr lang="en-AU" sz="1600" dirty="0"/>
              <a:t> </a:t>
            </a:r>
            <a:endParaRPr lang="en-US" sz="1600" dirty="0"/>
          </a:p>
          <a:p>
            <a:r>
              <a:rPr lang="en-AU" sz="1600" b="1" dirty="0">
                <a:solidFill>
                  <a:srgbClr val="92D050"/>
                </a:solidFill>
              </a:rPr>
              <a:t>5 </a:t>
            </a:r>
            <a:r>
              <a:rPr lang="en-AU" sz="1600" dirty="0"/>
              <a:t>Look at the </a:t>
            </a:r>
            <a:r>
              <a:rPr lang="en-AU" sz="1600" b="1" i="1" dirty="0"/>
              <a:t>Write Time </a:t>
            </a:r>
            <a:r>
              <a:rPr lang="en-AU" sz="1600" dirty="0"/>
              <a:t>lesson ‘How to write an argument’. It gives a full breakdown of how persuasive writing works. (Suitable for high performing Grade 3 and all Grade 5s.)</a:t>
            </a:r>
            <a:endParaRPr lang="en-US" sz="1600" dirty="0"/>
          </a:p>
          <a:p>
            <a:r>
              <a:rPr lang="en-AU" sz="1600" dirty="0"/>
              <a:t> </a:t>
            </a:r>
            <a:endParaRPr lang="en-US" sz="1600" dirty="0"/>
          </a:p>
        </p:txBody>
      </p:sp>
    </p:spTree>
    <p:extLst>
      <p:ext uri="{BB962C8B-B14F-4D97-AF65-F5344CB8AC3E}">
        <p14:creationId xmlns:p14="http://schemas.microsoft.com/office/powerpoint/2010/main" val="862756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3469089"/>
              </p:ext>
            </p:extLst>
          </p:nvPr>
        </p:nvGraphicFramePr>
        <p:xfrm>
          <a:off x="971600" y="1851670"/>
          <a:ext cx="7344815" cy="2651760"/>
        </p:xfrm>
        <a:graphic>
          <a:graphicData uri="http://schemas.openxmlformats.org/drawingml/2006/table">
            <a:tbl>
              <a:tblPr firstRow="1" firstCol="1" bandRow="1">
                <a:tableStyleId>{5C22544A-7EE6-4342-B048-85BDC9FD1C3A}</a:tableStyleId>
              </a:tblPr>
              <a:tblGrid>
                <a:gridCol w="2171705">
                  <a:extLst>
                    <a:ext uri="{9D8B030D-6E8A-4147-A177-3AD203B41FA5}">
                      <a16:colId xmlns:a16="http://schemas.microsoft.com/office/drawing/2014/main" val="2055383586"/>
                    </a:ext>
                  </a:extLst>
                </a:gridCol>
                <a:gridCol w="4646139">
                  <a:extLst>
                    <a:ext uri="{9D8B030D-6E8A-4147-A177-3AD203B41FA5}">
                      <a16:colId xmlns:a16="http://schemas.microsoft.com/office/drawing/2014/main" val="1715507472"/>
                    </a:ext>
                  </a:extLst>
                </a:gridCol>
                <a:gridCol w="526971">
                  <a:extLst>
                    <a:ext uri="{9D8B030D-6E8A-4147-A177-3AD203B41FA5}">
                      <a16:colId xmlns:a16="http://schemas.microsoft.com/office/drawing/2014/main" val="3122401757"/>
                    </a:ext>
                  </a:extLst>
                </a:gridCol>
              </a:tblGrid>
              <a:tr h="0">
                <a:tc>
                  <a:txBody>
                    <a:bodyPr/>
                    <a:lstStyle/>
                    <a:p>
                      <a:pPr marL="0" marR="0">
                        <a:spcBef>
                          <a:spcPts val="0"/>
                        </a:spcBef>
                        <a:spcAft>
                          <a:spcPts val="0"/>
                        </a:spcAft>
                      </a:pPr>
                      <a:r>
                        <a:rPr lang="en-AU" sz="1400">
                          <a:effectLst/>
                        </a:rPr>
                        <a:t>Audience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writer’s ability to orient, engage and persuade the reader</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6</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532399741"/>
                  </a:ext>
                </a:extLst>
              </a:tr>
              <a:tr h="0">
                <a:tc>
                  <a:txBody>
                    <a:bodyPr/>
                    <a:lstStyle/>
                    <a:p>
                      <a:pPr marL="0" marR="0">
                        <a:spcBef>
                          <a:spcPts val="0"/>
                        </a:spcBef>
                        <a:spcAft>
                          <a:spcPts val="0"/>
                        </a:spcAft>
                      </a:pPr>
                      <a:r>
                        <a:rPr lang="en-AU" sz="1400">
                          <a:effectLst/>
                        </a:rPr>
                        <a:t>Text structure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organisation of narrative features including orientation, complication and resolution into an appropriate and effective text structure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4</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0995706"/>
                  </a:ext>
                </a:extLst>
              </a:tr>
              <a:tr h="0">
                <a:tc>
                  <a:txBody>
                    <a:bodyPr/>
                    <a:lstStyle/>
                    <a:p>
                      <a:pPr marL="0" marR="0">
                        <a:spcBef>
                          <a:spcPts val="0"/>
                        </a:spcBef>
                        <a:spcAft>
                          <a:spcPts val="0"/>
                        </a:spcAft>
                      </a:pPr>
                      <a:r>
                        <a:rPr lang="en-AU" sz="1400">
                          <a:effectLst/>
                        </a:rPr>
                        <a:t>Ideas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1200"/>
                        </a:spcAft>
                      </a:pPr>
                      <a:r>
                        <a:rPr lang="en-US" sz="1000">
                          <a:effectLst/>
                        </a:rPr>
                        <a:t>The selection, relevance and elaboration of ideas for a narrative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5</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760837058"/>
                  </a:ext>
                </a:extLst>
              </a:tr>
              <a:tr h="0">
                <a:tc>
                  <a:txBody>
                    <a:bodyPr/>
                    <a:lstStyle/>
                    <a:p>
                      <a:pPr marL="0" marR="0">
                        <a:spcBef>
                          <a:spcPts val="0"/>
                        </a:spcBef>
                        <a:spcAft>
                          <a:spcPts val="0"/>
                        </a:spcAft>
                      </a:pPr>
                      <a:r>
                        <a:rPr lang="en-AU" sz="1400">
                          <a:effectLst/>
                        </a:rPr>
                        <a:t>Character &amp; setting</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1200"/>
                        </a:spcAft>
                      </a:pPr>
                      <a:r>
                        <a:rPr lang="en-US" sz="1000">
                          <a:effectLst/>
                        </a:rPr>
                        <a:t>Character: The portrayal and development of character </a:t>
                      </a:r>
                      <a:endParaRPr lang="en-US" sz="1200">
                        <a:effectLst/>
                      </a:endParaRPr>
                    </a:p>
                    <a:p>
                      <a:pPr marL="0" marR="0">
                        <a:spcBef>
                          <a:spcPts val="0"/>
                        </a:spcBef>
                        <a:spcAft>
                          <a:spcPts val="1200"/>
                        </a:spcAft>
                      </a:pPr>
                      <a:r>
                        <a:rPr lang="en-US" sz="1000">
                          <a:effectLst/>
                        </a:rPr>
                        <a:t>Setting: The development of a sense of place, time and atmosphere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4</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994771119"/>
                  </a:ext>
                </a:extLst>
              </a:tr>
              <a:tr h="0">
                <a:tc>
                  <a:txBody>
                    <a:bodyPr/>
                    <a:lstStyle/>
                    <a:p>
                      <a:pPr marL="0" marR="0">
                        <a:spcBef>
                          <a:spcPts val="0"/>
                        </a:spcBef>
                        <a:spcAft>
                          <a:spcPts val="0"/>
                        </a:spcAft>
                      </a:pPr>
                      <a:r>
                        <a:rPr lang="en-AU" sz="1400">
                          <a:effectLst/>
                        </a:rPr>
                        <a:t>Vocabulary</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range and precision of contextually appropriate language choices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5</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125929678"/>
                  </a:ext>
                </a:extLst>
              </a:tr>
              <a:tr h="0">
                <a:tc>
                  <a:txBody>
                    <a:bodyPr/>
                    <a:lstStyle/>
                    <a:p>
                      <a:pPr marL="0" marR="0">
                        <a:spcBef>
                          <a:spcPts val="0"/>
                        </a:spcBef>
                        <a:spcAft>
                          <a:spcPts val="0"/>
                        </a:spcAft>
                      </a:pPr>
                      <a:r>
                        <a:rPr lang="en-AU" sz="1400">
                          <a:effectLst/>
                        </a:rPr>
                        <a:t>Cohesion</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1200"/>
                        </a:spcAft>
                      </a:pPr>
                      <a:r>
                        <a:rPr lang="en-US" sz="1000">
                          <a:effectLst/>
                        </a:rPr>
                        <a:t>The control of multiple threads and relationships across the text, achieved through the use of grammatical elements (eg conjunctions) and lexical elements (eg repetitions)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4</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789007777"/>
                  </a:ext>
                </a:extLst>
              </a:tr>
              <a:tr h="0">
                <a:tc>
                  <a:txBody>
                    <a:bodyPr/>
                    <a:lstStyle/>
                    <a:p>
                      <a:pPr marL="0" marR="0">
                        <a:spcBef>
                          <a:spcPts val="0"/>
                        </a:spcBef>
                        <a:spcAft>
                          <a:spcPts val="0"/>
                        </a:spcAft>
                      </a:pPr>
                      <a:r>
                        <a:rPr lang="en-AU" sz="1400">
                          <a:effectLst/>
                        </a:rPr>
                        <a:t>Paragraphing</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segmenting of text into paragraphs that assists the reader to negotiate the narrative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2</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898167759"/>
                  </a:ext>
                </a:extLst>
              </a:tr>
              <a:tr h="0">
                <a:tc>
                  <a:txBody>
                    <a:bodyPr/>
                    <a:lstStyle/>
                    <a:p>
                      <a:pPr marL="0" marR="0">
                        <a:spcBef>
                          <a:spcPts val="0"/>
                        </a:spcBef>
                        <a:spcAft>
                          <a:spcPts val="0"/>
                        </a:spcAft>
                      </a:pPr>
                      <a:r>
                        <a:rPr lang="en-AU" sz="1400">
                          <a:effectLst/>
                        </a:rPr>
                        <a:t>Sentence structure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production of grammatically correct, structurally sound and meaningful sentences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6</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820026713"/>
                  </a:ext>
                </a:extLst>
              </a:tr>
              <a:tr h="0">
                <a:tc>
                  <a:txBody>
                    <a:bodyPr/>
                    <a:lstStyle/>
                    <a:p>
                      <a:pPr marL="0" marR="0">
                        <a:spcBef>
                          <a:spcPts val="0"/>
                        </a:spcBef>
                        <a:spcAft>
                          <a:spcPts val="0"/>
                        </a:spcAft>
                      </a:pPr>
                      <a:r>
                        <a:rPr lang="en-AU" sz="1400">
                          <a:effectLst/>
                        </a:rPr>
                        <a:t>Punctuation</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use of correct and appropriate punctuation to aid the reading of the text</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5</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785530388"/>
                  </a:ext>
                </a:extLst>
              </a:tr>
              <a:tr h="0">
                <a:tc>
                  <a:txBody>
                    <a:bodyPr/>
                    <a:lstStyle/>
                    <a:p>
                      <a:pPr marL="0" marR="0">
                        <a:spcBef>
                          <a:spcPts val="0"/>
                        </a:spcBef>
                        <a:spcAft>
                          <a:spcPts val="0"/>
                        </a:spcAft>
                      </a:pPr>
                      <a:r>
                        <a:rPr lang="en-AU" sz="1400">
                          <a:effectLst/>
                        </a:rPr>
                        <a:t>Spelling</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accuracy of spelling and the difficulty of the words used</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dirty="0">
                          <a:effectLst/>
                        </a:rPr>
                        <a:t>6</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305305467"/>
                  </a:ext>
                </a:extLst>
              </a:tr>
            </a:tbl>
          </a:graphicData>
        </a:graphic>
      </p:graphicFrame>
      <p:sp>
        <p:nvSpPr>
          <p:cNvPr id="3" name="Rectangle 1"/>
          <p:cNvSpPr>
            <a:spLocks noChangeArrowheads="1"/>
          </p:cNvSpPr>
          <p:nvPr/>
        </p:nvSpPr>
        <p:spPr bwMode="auto">
          <a:xfrm>
            <a:off x="395536" y="1188209"/>
            <a:ext cx="727280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92D050"/>
                </a:solidFill>
                <a:effectLst/>
                <a:latin typeface="+mj-lt"/>
                <a:ea typeface="MS Mincho"/>
                <a:cs typeface="Times New Roman" panose="02020603050405020304" pitchFamily="18" charset="0"/>
              </a:rPr>
              <a:t>NARRATIVE WRITING TASK (47)</a:t>
            </a:r>
            <a:endParaRPr kumimoji="0" lang="en-US" altLang="en-US" sz="1600" b="0" i="0" u="none" strike="noStrike" cap="none" normalizeH="0" baseline="0" dirty="0">
              <a:ln>
                <a:noFill/>
              </a:ln>
              <a:solidFill>
                <a:srgbClr val="92D050"/>
              </a:solidFill>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1"/>
                </a:solidFill>
                <a:effectLst/>
                <a:latin typeface="+mj-lt"/>
                <a:ea typeface="MS Mincho"/>
                <a:cs typeface="Times New Roman" panose="02020603050405020304" pitchFamily="18" charset="0"/>
              </a:rPr>
              <a:t>(Source: www.nap.edu.au/naplan.writing/writing.html)</a:t>
            </a:r>
            <a:endParaRPr kumimoji="0" lang="en-AU" altLang="en-US" sz="1800" b="0" i="0" u="none" strike="noStrike" cap="none" normalizeH="0" baseline="0" dirty="0">
              <a:ln>
                <a:noFill/>
              </a:ln>
              <a:solidFill>
                <a:schemeClr val="tx1"/>
              </a:solidFill>
              <a:effectLst/>
              <a:latin typeface="+mj-lt"/>
            </a:endParaRPr>
          </a:p>
        </p:txBody>
      </p:sp>
      <p:sp>
        <p:nvSpPr>
          <p:cNvPr id="6" name="Rectangle 5"/>
          <p:cNvSpPr/>
          <p:nvPr/>
        </p:nvSpPr>
        <p:spPr>
          <a:xfrm>
            <a:off x="827584" y="483518"/>
            <a:ext cx="7272808" cy="830997"/>
          </a:xfrm>
          <a:prstGeom prst="rect">
            <a:avLst/>
          </a:prstGeom>
        </p:spPr>
        <p:txBody>
          <a:bodyPr wrap="square">
            <a:spAutoFit/>
          </a:bodyPr>
          <a:lstStyle/>
          <a:p>
            <a:r>
              <a:rPr lang="en-US" sz="1600" dirty="0"/>
              <a:t>Much that is being tested in the NAPLAN English Writing test is largely a matter of underlying student competence. There are ten criteria for each of Persuasive and Narrative Writing, to a total of 48 and 47 points:</a:t>
            </a:r>
          </a:p>
        </p:txBody>
      </p:sp>
    </p:spTree>
    <p:extLst>
      <p:ext uri="{BB962C8B-B14F-4D97-AF65-F5344CB8AC3E}">
        <p14:creationId xmlns:p14="http://schemas.microsoft.com/office/powerpoint/2010/main" val="12335475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1877437"/>
          </a:xfrm>
          <a:prstGeom prst="rect">
            <a:avLst/>
          </a:prstGeom>
          <a:noFill/>
        </p:spPr>
        <p:txBody>
          <a:bodyPr wrap="square" rtlCol="0">
            <a:spAutoFit/>
          </a:bodyPr>
          <a:lstStyle/>
          <a:p>
            <a:r>
              <a:rPr lang="en-AU" b="1" dirty="0">
                <a:solidFill>
                  <a:srgbClr val="92D050"/>
                </a:solidFill>
              </a:rPr>
              <a:t> Why believe me?</a:t>
            </a:r>
            <a:endParaRPr lang="en-US" dirty="0">
              <a:solidFill>
                <a:srgbClr val="92D050"/>
              </a:solidFill>
            </a:endParaRPr>
          </a:p>
          <a:p>
            <a:r>
              <a:rPr lang="en-AU" b="1" dirty="0"/>
              <a:t> </a:t>
            </a:r>
            <a:endParaRPr lang="en-US" sz="1600" dirty="0"/>
          </a:p>
          <a:p>
            <a:r>
              <a:rPr lang="en-AU" sz="1600" dirty="0"/>
              <a:t>The science of persuasion (</a:t>
            </a:r>
            <a:r>
              <a:rPr lang="en-AU" sz="1600" i="1" dirty="0"/>
              <a:t>rhetoric</a:t>
            </a:r>
            <a:r>
              <a:rPr lang="en-AU" sz="1600" dirty="0"/>
              <a:t>) goes all the way back to ancient Greeks. Aristotle </a:t>
            </a:r>
            <a:endParaRPr lang="en-US" sz="1600" dirty="0"/>
          </a:p>
          <a:p>
            <a:r>
              <a:rPr lang="en-AU" sz="1600" dirty="0"/>
              <a:t> </a:t>
            </a:r>
            <a:endParaRPr lang="en-US" sz="1600" dirty="0"/>
          </a:p>
          <a:p>
            <a:r>
              <a:rPr lang="en-AU" sz="1600" dirty="0"/>
              <a:t>said that there are </a:t>
            </a:r>
            <a:r>
              <a:rPr lang="en-AU" sz="1600" b="1" dirty="0"/>
              <a:t>three main ways</a:t>
            </a:r>
            <a:r>
              <a:rPr lang="en-AU" sz="1600" dirty="0"/>
              <a:t> to get people to believe you.</a:t>
            </a:r>
            <a:endParaRPr lang="en-US"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995936" y="2571750"/>
            <a:ext cx="4356735" cy="2011680"/>
          </a:xfrm>
          <a:prstGeom prst="rect">
            <a:avLst/>
          </a:prstGeom>
        </p:spPr>
      </p:pic>
    </p:spTree>
    <p:extLst>
      <p:ext uri="{BB962C8B-B14F-4D97-AF65-F5344CB8AC3E}">
        <p14:creationId xmlns:p14="http://schemas.microsoft.com/office/powerpoint/2010/main" val="635433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156970"/>
            <a:ext cx="4968552" cy="2862322"/>
          </a:xfrm>
          <a:prstGeom prst="rect">
            <a:avLst/>
          </a:prstGeom>
          <a:noFill/>
        </p:spPr>
        <p:txBody>
          <a:bodyPr wrap="square" rtlCol="0">
            <a:spAutoFit/>
          </a:bodyPr>
          <a:lstStyle/>
          <a:p>
            <a:r>
              <a:rPr lang="en-AU" b="1" dirty="0">
                <a:solidFill>
                  <a:srgbClr val="92D050"/>
                </a:solidFill>
              </a:rPr>
              <a:t>1 LOGOS </a:t>
            </a:r>
            <a:r>
              <a:rPr lang="en-AU" b="1" dirty="0"/>
              <a:t>- logic or reason, data, statistics - </a:t>
            </a:r>
            <a:r>
              <a:rPr lang="en-AU" b="1" dirty="0" err="1"/>
              <a:t>ie</a:t>
            </a:r>
            <a:r>
              <a:rPr lang="en-AU" b="1" dirty="0"/>
              <a:t> logical evidence</a:t>
            </a:r>
          </a:p>
          <a:p>
            <a:endParaRPr lang="en-US" dirty="0"/>
          </a:p>
          <a:p>
            <a:r>
              <a:rPr lang="en-AU" b="1" dirty="0"/>
              <a:t> </a:t>
            </a:r>
            <a:endParaRPr lang="en-US" dirty="0"/>
          </a:p>
          <a:p>
            <a:r>
              <a:rPr lang="en-AU" b="1" dirty="0">
                <a:solidFill>
                  <a:srgbClr val="92D050"/>
                </a:solidFill>
              </a:rPr>
              <a:t>2 ETHOS </a:t>
            </a:r>
            <a:r>
              <a:rPr lang="en-AU" b="1" dirty="0"/>
              <a:t>- believing because you respect the person telling you, the ‘authority’</a:t>
            </a:r>
            <a:endParaRPr lang="en-US" dirty="0"/>
          </a:p>
          <a:p>
            <a:r>
              <a:rPr lang="en-AU" b="1" dirty="0"/>
              <a:t> </a:t>
            </a:r>
          </a:p>
          <a:p>
            <a:endParaRPr lang="en-US" dirty="0"/>
          </a:p>
          <a:p>
            <a:r>
              <a:rPr lang="en-AU" b="1" dirty="0">
                <a:solidFill>
                  <a:srgbClr val="92D050"/>
                </a:solidFill>
              </a:rPr>
              <a:t>3 PATHOS </a:t>
            </a:r>
            <a:r>
              <a:rPr lang="en-AU" b="1" dirty="0"/>
              <a:t>- feeling, pity or sympathy, stories, empathy</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255860" y="1979788"/>
            <a:ext cx="1547996" cy="1240034"/>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244551" y="806751"/>
            <a:ext cx="1567809" cy="1044919"/>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246000" y="3369177"/>
            <a:ext cx="1584176" cy="1055687"/>
          </a:xfrm>
          <a:prstGeom prst="rect">
            <a:avLst/>
          </a:prstGeom>
        </p:spPr>
      </p:pic>
    </p:spTree>
    <p:extLst>
      <p:ext uri="{BB962C8B-B14F-4D97-AF65-F5344CB8AC3E}">
        <p14:creationId xmlns:p14="http://schemas.microsoft.com/office/powerpoint/2010/main" val="2443411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04856" cy="3077766"/>
          </a:xfrm>
          <a:prstGeom prst="rect">
            <a:avLst/>
          </a:prstGeom>
          <a:noFill/>
        </p:spPr>
        <p:txBody>
          <a:bodyPr wrap="square" rtlCol="0">
            <a:spAutoFit/>
          </a:bodyPr>
          <a:lstStyle/>
          <a:p>
            <a:r>
              <a:rPr lang="en-AU" b="1" i="1" dirty="0">
                <a:solidFill>
                  <a:srgbClr val="92D050"/>
                </a:solidFill>
              </a:rPr>
              <a:t>Activities</a:t>
            </a:r>
            <a:endParaRPr lang="en-US" dirty="0">
              <a:solidFill>
                <a:srgbClr val="92D050"/>
              </a:solidFill>
            </a:endParaRPr>
          </a:p>
          <a:p>
            <a:r>
              <a:rPr lang="en-AU" sz="1600" dirty="0"/>
              <a:t> </a:t>
            </a:r>
            <a:endParaRPr lang="en-US" sz="1600" dirty="0"/>
          </a:p>
          <a:p>
            <a:r>
              <a:rPr lang="en-AU" sz="1600" b="1" dirty="0">
                <a:solidFill>
                  <a:srgbClr val="92D050"/>
                </a:solidFill>
              </a:rPr>
              <a:t>1</a:t>
            </a:r>
            <a:r>
              <a:rPr lang="en-AU" sz="1600" dirty="0"/>
              <a:t> As a class, take a topic like ‘Let’s banish bullying’ and talk about how </a:t>
            </a:r>
            <a:r>
              <a:rPr lang="en-AU" sz="1600" b="1" dirty="0"/>
              <a:t>logos</a:t>
            </a:r>
            <a:r>
              <a:rPr lang="en-AU" sz="1600" dirty="0"/>
              <a:t> can be used. What are the statistics or ‘facts’? </a:t>
            </a:r>
            <a:endParaRPr lang="en-US" sz="1600" dirty="0"/>
          </a:p>
          <a:p>
            <a:r>
              <a:rPr lang="en-AU" sz="1600" dirty="0"/>
              <a:t> </a:t>
            </a:r>
            <a:endParaRPr lang="en-US" sz="1600" dirty="0"/>
          </a:p>
          <a:p>
            <a:r>
              <a:rPr lang="en-AU" sz="1600" b="1" dirty="0">
                <a:solidFill>
                  <a:srgbClr val="92D050"/>
                </a:solidFill>
              </a:rPr>
              <a:t>2</a:t>
            </a:r>
            <a:r>
              <a:rPr lang="en-AU" sz="1600" dirty="0"/>
              <a:t> As a class, take ‘Let’s banish bullying’ and talk about how </a:t>
            </a:r>
            <a:r>
              <a:rPr lang="en-AU" sz="1600" b="1" dirty="0"/>
              <a:t>ethos</a:t>
            </a:r>
            <a:r>
              <a:rPr lang="en-AU" sz="1600" dirty="0"/>
              <a:t> can be used. Who in a position of authority has spoken out against bullying? What do reputable books or websites say about the problem? </a:t>
            </a:r>
            <a:endParaRPr lang="en-US" sz="1600" dirty="0"/>
          </a:p>
          <a:p>
            <a:r>
              <a:rPr lang="en-AU" sz="1600" dirty="0"/>
              <a:t> </a:t>
            </a:r>
            <a:endParaRPr lang="en-US" sz="1600" dirty="0"/>
          </a:p>
          <a:p>
            <a:r>
              <a:rPr lang="en-AU" sz="1600" b="1" dirty="0">
                <a:solidFill>
                  <a:srgbClr val="92D050"/>
                </a:solidFill>
              </a:rPr>
              <a:t>3 </a:t>
            </a:r>
            <a:r>
              <a:rPr lang="en-AU" sz="1600" dirty="0"/>
              <a:t>As a class, take ‘Let’s banish bullying’ and talk about how </a:t>
            </a:r>
            <a:r>
              <a:rPr lang="en-AU" sz="1600" b="1" dirty="0"/>
              <a:t>pathos</a:t>
            </a:r>
            <a:r>
              <a:rPr lang="en-AU" sz="1600" dirty="0"/>
              <a:t> can be used. What are some sad stories of bullying? Are there any films about the subject? Try to emphasise </a:t>
            </a:r>
            <a:r>
              <a:rPr lang="en-AU" sz="1600" i="1" dirty="0"/>
              <a:t>storytelling</a:t>
            </a:r>
            <a:r>
              <a:rPr lang="en-AU" sz="1600" dirty="0"/>
              <a:t> and </a:t>
            </a:r>
            <a:r>
              <a:rPr lang="en-AU" sz="1600" i="1" dirty="0"/>
              <a:t>feeling</a:t>
            </a:r>
            <a:r>
              <a:rPr lang="en-AU" sz="1600" dirty="0"/>
              <a:t>. </a:t>
            </a:r>
            <a:endParaRPr lang="en-US" sz="1600" dirty="0"/>
          </a:p>
        </p:txBody>
      </p:sp>
    </p:spTree>
    <p:extLst>
      <p:ext uri="{BB962C8B-B14F-4D97-AF65-F5344CB8AC3E}">
        <p14:creationId xmlns:p14="http://schemas.microsoft.com/office/powerpoint/2010/main" val="1621685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04856" cy="3539430"/>
          </a:xfrm>
          <a:prstGeom prst="rect">
            <a:avLst/>
          </a:prstGeom>
          <a:noFill/>
        </p:spPr>
        <p:txBody>
          <a:bodyPr wrap="square" rtlCol="0">
            <a:spAutoFit/>
          </a:bodyPr>
          <a:lstStyle/>
          <a:p>
            <a:r>
              <a:rPr lang="en-AU" b="1" i="1" dirty="0">
                <a:solidFill>
                  <a:srgbClr val="92D050"/>
                </a:solidFill>
              </a:rPr>
              <a:t>Activities</a:t>
            </a:r>
            <a:endParaRPr lang="en-US" sz="1600" dirty="0">
              <a:solidFill>
                <a:srgbClr val="92D050"/>
              </a:solidFill>
            </a:endParaRPr>
          </a:p>
          <a:p>
            <a:r>
              <a:rPr lang="en-AU" sz="1600" dirty="0"/>
              <a:t> </a:t>
            </a:r>
            <a:endParaRPr lang="en-US" sz="1600" dirty="0"/>
          </a:p>
          <a:p>
            <a:r>
              <a:rPr lang="en-AU" sz="1600" b="1" dirty="0">
                <a:solidFill>
                  <a:srgbClr val="92D050"/>
                </a:solidFill>
              </a:rPr>
              <a:t>4 </a:t>
            </a:r>
            <a:r>
              <a:rPr lang="en-AU" sz="1600" dirty="0"/>
              <a:t>The following stories inside </a:t>
            </a:r>
            <a:r>
              <a:rPr lang="en-AU" sz="1600" dirty="0" err="1"/>
              <a:t>Ziptales</a:t>
            </a:r>
            <a:r>
              <a:rPr lang="en-AU" sz="1600" dirty="0"/>
              <a:t> have a strong persuasive point to make about the theme of bullying: </a:t>
            </a:r>
            <a:r>
              <a:rPr lang="en-AU" sz="1600" i="1" dirty="0"/>
              <a:t>The Battered Bully, The Case of the Crazy Codes, The Fancy Dress Fiend</a:t>
            </a:r>
            <a:r>
              <a:rPr lang="en-AU" sz="1600" dirty="0"/>
              <a:t> (all in Mystery)</a:t>
            </a:r>
            <a:r>
              <a:rPr lang="en-AU" sz="1600" i="1" dirty="0"/>
              <a:t>, Danny’s New Glasses, A Laugh a Day, The New Girl</a:t>
            </a:r>
            <a:r>
              <a:rPr lang="en-AU" sz="1600" dirty="0"/>
              <a:t> (all in People Stories). Choose one and after reading it, discuss how the theme presents the topic in such a way as to influence readers.</a:t>
            </a:r>
            <a:endParaRPr lang="en-US" sz="1600" dirty="0"/>
          </a:p>
          <a:p>
            <a:r>
              <a:rPr lang="en-AU" sz="1600" dirty="0"/>
              <a:t> </a:t>
            </a:r>
            <a:endParaRPr lang="en-US" sz="1600" dirty="0"/>
          </a:p>
          <a:p>
            <a:r>
              <a:rPr lang="en-AU" sz="1600" b="1" dirty="0">
                <a:solidFill>
                  <a:srgbClr val="92D050"/>
                </a:solidFill>
              </a:rPr>
              <a:t>5 </a:t>
            </a:r>
            <a:r>
              <a:rPr lang="en-AU" sz="1600" dirty="0"/>
              <a:t>Look at the </a:t>
            </a:r>
            <a:r>
              <a:rPr lang="en-AU" sz="1600" b="1" i="1" dirty="0"/>
              <a:t>Specialised English Lessons</a:t>
            </a:r>
            <a:r>
              <a:rPr lang="en-AU" sz="1600" dirty="0"/>
              <a:t> ‘Opinions’ (Oral Language), ‘What is a paragraph?’(Writing), ‘Types of Texts’ (Writing) (Year 3); ‘Arguments’ (Writing), ‘Topic Sentences’ (Writing), ‘Types of Texts’ (Writing), ‘What are the Shapes of Texts’ (Writing), ‘Features of Texts’ (Writing), ‘Objective and Subjective Language (Writing) and ‘Talking about Feelings’ (Oral) (Year 5). These are all self-contained lessons about the issue of persuasion. </a:t>
            </a:r>
            <a:endParaRPr lang="en-US" sz="1600" dirty="0"/>
          </a:p>
        </p:txBody>
      </p:sp>
    </p:spTree>
    <p:extLst>
      <p:ext uri="{BB962C8B-B14F-4D97-AF65-F5344CB8AC3E}">
        <p14:creationId xmlns:p14="http://schemas.microsoft.com/office/powerpoint/2010/main" val="367997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76864" cy="3785652"/>
          </a:xfrm>
          <a:prstGeom prst="rect">
            <a:avLst/>
          </a:prstGeom>
          <a:noFill/>
        </p:spPr>
        <p:txBody>
          <a:bodyPr wrap="square" rtlCol="0">
            <a:spAutoFit/>
          </a:bodyPr>
          <a:lstStyle/>
          <a:p>
            <a:r>
              <a:rPr lang="en-AU" sz="1600" b="1" dirty="0">
                <a:solidFill>
                  <a:srgbClr val="92D050"/>
                </a:solidFill>
              </a:rPr>
              <a:t>Language devices</a:t>
            </a:r>
            <a:endParaRPr lang="en-US" sz="1600" dirty="0">
              <a:solidFill>
                <a:srgbClr val="92D050"/>
              </a:solidFill>
            </a:endParaRPr>
          </a:p>
          <a:p>
            <a:r>
              <a:rPr lang="en-AU" sz="1600" b="1" dirty="0"/>
              <a:t> </a:t>
            </a:r>
            <a:endParaRPr lang="en-US" sz="1600" dirty="0"/>
          </a:p>
          <a:p>
            <a:r>
              <a:rPr lang="en-US" sz="1600" dirty="0"/>
              <a:t>There are no less than 60 rhetorical devices. Be selective! </a:t>
            </a:r>
          </a:p>
          <a:p>
            <a:r>
              <a:rPr lang="en-US" sz="1600" dirty="0"/>
              <a:t> </a:t>
            </a:r>
          </a:p>
          <a:p>
            <a:r>
              <a:rPr lang="en-US" sz="1600" b="1" dirty="0"/>
              <a:t> </a:t>
            </a:r>
            <a:endParaRPr lang="en-US" sz="1600" dirty="0"/>
          </a:p>
          <a:p>
            <a:pPr lvl="0"/>
            <a:r>
              <a:rPr lang="en-AU" sz="1600" b="1" dirty="0"/>
              <a:t>Repetition </a:t>
            </a:r>
            <a:r>
              <a:rPr lang="en-AU" sz="1600" dirty="0"/>
              <a:t>- repeating a word or phrase several times, to make the point clearer </a:t>
            </a:r>
            <a:r>
              <a:rPr lang="en-AU" sz="1600" dirty="0" err="1"/>
              <a:t>eg</a:t>
            </a:r>
            <a:r>
              <a:rPr lang="en-AU" sz="1600" dirty="0"/>
              <a:t> </a:t>
            </a:r>
            <a:r>
              <a:rPr lang="en-AU" sz="1600" i="1" dirty="0"/>
              <a:t>Homework is good for</a:t>
            </a:r>
            <a:br>
              <a:rPr lang="en-AU" sz="1600" i="1" dirty="0"/>
            </a:br>
            <a:r>
              <a:rPr lang="en-AU" sz="1600" i="1" dirty="0"/>
              <a:t>teachers. Homework is good for kids. Homework is good for </a:t>
            </a:r>
            <a:br>
              <a:rPr lang="en-AU" sz="1600" i="1" dirty="0"/>
            </a:br>
            <a:r>
              <a:rPr lang="en-AU" sz="1600" i="1" dirty="0"/>
              <a:t>parents. Homework is good for everyone.</a:t>
            </a:r>
            <a:r>
              <a:rPr lang="en-AU" sz="1600" dirty="0"/>
              <a:t> </a:t>
            </a:r>
            <a:endParaRPr lang="en-US" sz="1600" dirty="0"/>
          </a:p>
          <a:p>
            <a:pPr lvl="0"/>
            <a:r>
              <a:rPr lang="en-AU" sz="1600" b="1" dirty="0"/>
              <a:t>Rhetorical question </a:t>
            </a:r>
            <a:r>
              <a:rPr lang="en-AU" sz="1600" dirty="0"/>
              <a:t>- asking a question which is really a statement </a:t>
            </a:r>
            <a:r>
              <a:rPr lang="en-AU" sz="1600" dirty="0" err="1"/>
              <a:t>eg</a:t>
            </a:r>
            <a:r>
              <a:rPr lang="en-AU" sz="1600" dirty="0"/>
              <a:t> </a:t>
            </a:r>
            <a:r>
              <a:rPr lang="en-AU" sz="1600" i="1" dirty="0"/>
              <a:t>But is one hour enough? No. So can I do it at home?</a:t>
            </a:r>
            <a:endParaRPr lang="en-US" sz="1600" dirty="0"/>
          </a:p>
          <a:p>
            <a:pPr lvl="0"/>
            <a:r>
              <a:rPr lang="en-AU" sz="1600" b="1" dirty="0"/>
              <a:t>Metaphor and simile </a:t>
            </a:r>
            <a:r>
              <a:rPr lang="en-AU" sz="1600" dirty="0"/>
              <a:t>- comparing something to something else </a:t>
            </a:r>
            <a:r>
              <a:rPr lang="en-AU" sz="1600" dirty="0" err="1"/>
              <a:t>eg</a:t>
            </a:r>
            <a:r>
              <a:rPr lang="en-AU" sz="1600" dirty="0"/>
              <a:t> </a:t>
            </a:r>
            <a:r>
              <a:rPr lang="en-AU" sz="1600" i="1" dirty="0"/>
              <a:t>…homework is like eating your vegetables - it may be not your first choice - but it’s good for you (simile); homework gives you bigger mental muscles - by practising that much you get really good at the skills (metaphor).</a:t>
            </a:r>
            <a:endParaRPr lang="en-US" sz="1600" dirty="0"/>
          </a:p>
        </p:txBody>
      </p:sp>
    </p:spTree>
    <p:extLst>
      <p:ext uri="{BB962C8B-B14F-4D97-AF65-F5344CB8AC3E}">
        <p14:creationId xmlns:p14="http://schemas.microsoft.com/office/powerpoint/2010/main" val="469843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7776864" cy="4062651"/>
          </a:xfrm>
          <a:prstGeom prst="rect">
            <a:avLst/>
          </a:prstGeom>
          <a:noFill/>
        </p:spPr>
        <p:txBody>
          <a:bodyPr wrap="square" rtlCol="0">
            <a:spAutoFit/>
          </a:bodyPr>
          <a:lstStyle/>
          <a:p>
            <a:r>
              <a:rPr lang="en-AU" sz="1600" b="1" dirty="0">
                <a:solidFill>
                  <a:srgbClr val="92D050"/>
                </a:solidFill>
              </a:rPr>
              <a:t>Language devices</a:t>
            </a:r>
            <a:endParaRPr lang="en-US" sz="1600" dirty="0">
              <a:solidFill>
                <a:srgbClr val="92D050"/>
              </a:solidFill>
            </a:endParaRPr>
          </a:p>
          <a:p>
            <a:r>
              <a:rPr lang="en-AU" sz="1600" b="1" dirty="0"/>
              <a:t> </a:t>
            </a:r>
            <a:endParaRPr lang="en-US" sz="1600" dirty="0"/>
          </a:p>
          <a:p>
            <a:pPr marL="285750" lvl="0" indent="-285750">
              <a:buFont typeface="Arial" panose="020B0604020202020204" pitchFamily="34" charset="0"/>
              <a:buChar char="•"/>
            </a:pPr>
            <a:r>
              <a:rPr lang="en-AU" sz="1600" b="1" dirty="0">
                <a:solidFill>
                  <a:srgbClr val="92D050"/>
                </a:solidFill>
              </a:rPr>
              <a:t>Analogy or parallelism</a:t>
            </a:r>
            <a:r>
              <a:rPr lang="en-AU" sz="1600" b="1" i="1" dirty="0">
                <a:solidFill>
                  <a:srgbClr val="92D050"/>
                </a:solidFill>
              </a:rPr>
              <a:t> </a:t>
            </a:r>
            <a:r>
              <a:rPr lang="en-AU" sz="1600" i="1" dirty="0"/>
              <a:t>- </a:t>
            </a:r>
            <a:r>
              <a:rPr lang="en-AU" sz="1600" dirty="0" err="1"/>
              <a:t>eg</a:t>
            </a:r>
            <a:r>
              <a:rPr lang="en-AU" sz="1600" i="1" dirty="0"/>
              <a:t> Reading is food for the brain. School work is full of nutrients.</a:t>
            </a:r>
            <a:r>
              <a:rPr lang="en-AU" sz="1600" dirty="0"/>
              <a:t> </a:t>
            </a:r>
            <a:endParaRPr lang="en-US" sz="1600" dirty="0"/>
          </a:p>
          <a:p>
            <a:pPr marL="285750" lvl="0" indent="-285750">
              <a:buFont typeface="Arial" panose="020B0604020202020204" pitchFamily="34" charset="0"/>
              <a:buChar char="•"/>
            </a:pPr>
            <a:r>
              <a:rPr lang="en-AU" sz="1600" b="1" dirty="0">
                <a:solidFill>
                  <a:srgbClr val="92D050"/>
                </a:solidFill>
              </a:rPr>
              <a:t>Emotive (or ‘loaded’) language</a:t>
            </a:r>
            <a:r>
              <a:rPr lang="en-AU" sz="1600" dirty="0">
                <a:solidFill>
                  <a:srgbClr val="92D050"/>
                </a:solidFill>
              </a:rPr>
              <a:t> </a:t>
            </a:r>
            <a:r>
              <a:rPr lang="en-AU" sz="1600" dirty="0"/>
              <a:t>- using words which have strong “feelings” attached </a:t>
            </a:r>
            <a:r>
              <a:rPr lang="en-AU" sz="1600" dirty="0" err="1"/>
              <a:t>eg</a:t>
            </a:r>
            <a:r>
              <a:rPr lang="en-AU" sz="1600" dirty="0"/>
              <a:t> </a:t>
            </a:r>
            <a:r>
              <a:rPr lang="en-AU" sz="1600" i="1" dirty="0"/>
              <a:t>Homework gives you a buzz. Homework is a chance to cuddle up with Mum and make a strong, happy connection to school. Homework is fun. Homework is cool.</a:t>
            </a:r>
            <a:endParaRPr lang="en-US" sz="1600" dirty="0"/>
          </a:p>
          <a:p>
            <a:pPr marL="285750" lvl="0" indent="-285750">
              <a:buFont typeface="Arial" panose="020B0604020202020204" pitchFamily="34" charset="0"/>
              <a:buChar char="•"/>
            </a:pPr>
            <a:r>
              <a:rPr lang="en-AU" sz="1600" b="1" dirty="0">
                <a:solidFill>
                  <a:srgbClr val="92D050"/>
                </a:solidFill>
              </a:rPr>
              <a:t>Anecdote</a:t>
            </a:r>
            <a:r>
              <a:rPr lang="en-AU" sz="1600" b="1" dirty="0"/>
              <a:t> </a:t>
            </a:r>
            <a:r>
              <a:rPr lang="en-AU" sz="1600" dirty="0"/>
              <a:t>- a short story dropped in to make a point </a:t>
            </a:r>
            <a:r>
              <a:rPr lang="en-AU" sz="1600" dirty="0" err="1"/>
              <a:t>eg</a:t>
            </a:r>
            <a:r>
              <a:rPr lang="en-AU" sz="1600" dirty="0"/>
              <a:t>. </a:t>
            </a:r>
            <a:r>
              <a:rPr lang="en-AU" sz="1600" i="1" dirty="0"/>
              <a:t>My cousin was having trouble reading. Then her Mum asked for extra home reading and they spent an hour each day working on her reading. Within a term she had caught up to the class and was feeling great about reading. </a:t>
            </a:r>
            <a:endParaRPr lang="en-US" sz="1600" dirty="0"/>
          </a:p>
          <a:p>
            <a:pPr marL="285750" lvl="0" indent="-285750">
              <a:buFont typeface="Arial" panose="020B0604020202020204" pitchFamily="34" charset="0"/>
              <a:buChar char="•"/>
            </a:pPr>
            <a:r>
              <a:rPr lang="en-AU" sz="1600" b="1" dirty="0">
                <a:solidFill>
                  <a:srgbClr val="92D050"/>
                </a:solidFill>
              </a:rPr>
              <a:t>Appeal to fear, or pride or greed </a:t>
            </a:r>
            <a:r>
              <a:rPr lang="en-AU" sz="1600" dirty="0" err="1"/>
              <a:t>eg</a:t>
            </a:r>
            <a:r>
              <a:rPr lang="en-AU" sz="1600" dirty="0"/>
              <a:t> </a:t>
            </a:r>
            <a:r>
              <a:rPr lang="en-US" sz="1600" i="1" dirty="0"/>
              <a:t>If you never do any homework, you’ll get to high school, and it will freak you out. Imagine being terrified of something that other kids are used to? Homework will make you feel good about yourself. It will make you a master. If you’re good at schoolwork, you’ll do well, and go on to a great job. Wouldn’t you like to be paid a lot?</a:t>
            </a:r>
            <a:r>
              <a:rPr lang="en-US" sz="1600" dirty="0"/>
              <a:t> </a:t>
            </a:r>
          </a:p>
          <a:p>
            <a:r>
              <a:rPr lang="en-AU" b="1" dirty="0"/>
              <a:t> </a:t>
            </a:r>
            <a:endParaRPr lang="en-US" dirty="0"/>
          </a:p>
        </p:txBody>
      </p:sp>
    </p:spTree>
    <p:extLst>
      <p:ext uri="{BB962C8B-B14F-4D97-AF65-F5344CB8AC3E}">
        <p14:creationId xmlns:p14="http://schemas.microsoft.com/office/powerpoint/2010/main" val="725001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27534"/>
            <a:ext cx="7632848" cy="4031873"/>
          </a:xfrm>
          <a:prstGeom prst="rect">
            <a:avLst/>
          </a:prstGeom>
          <a:noFill/>
        </p:spPr>
        <p:txBody>
          <a:bodyPr wrap="square" rtlCol="0">
            <a:spAutoFit/>
          </a:bodyPr>
          <a:lstStyle/>
          <a:p>
            <a:r>
              <a:rPr lang="en-AU" b="1" i="1" dirty="0">
                <a:solidFill>
                  <a:srgbClr val="92D050"/>
                </a:solidFill>
              </a:rPr>
              <a:t>Activities</a:t>
            </a:r>
            <a:endParaRPr lang="en-US" dirty="0">
              <a:solidFill>
                <a:srgbClr val="92D050"/>
              </a:solidFill>
            </a:endParaRPr>
          </a:p>
          <a:p>
            <a:r>
              <a:rPr lang="en-AU" sz="1600" dirty="0"/>
              <a:t> </a:t>
            </a:r>
            <a:endParaRPr lang="en-US" sz="1600" dirty="0"/>
          </a:p>
          <a:p>
            <a:r>
              <a:rPr lang="en-AU" sz="1600" b="1" dirty="0">
                <a:solidFill>
                  <a:srgbClr val="92D050"/>
                </a:solidFill>
              </a:rPr>
              <a:t>1 </a:t>
            </a:r>
            <a:r>
              <a:rPr lang="en-AU" sz="1600" dirty="0"/>
              <a:t>As a class, talk about each of the major rhetoric devices:</a:t>
            </a:r>
            <a:endParaRPr lang="en-US" sz="1600" dirty="0"/>
          </a:p>
          <a:p>
            <a:pPr marL="285750" lvl="0" indent="-285750">
              <a:buFont typeface="Arial" panose="020B0604020202020204" pitchFamily="34" charset="0"/>
              <a:buChar char="•"/>
            </a:pPr>
            <a:r>
              <a:rPr lang="en-AU" sz="1600" dirty="0"/>
              <a:t>Repetition</a:t>
            </a:r>
            <a:endParaRPr lang="en-US" sz="1600" dirty="0"/>
          </a:p>
          <a:p>
            <a:pPr marL="285750" lvl="0" indent="-285750">
              <a:buFont typeface="Arial" panose="020B0604020202020204" pitchFamily="34" charset="0"/>
              <a:buChar char="•"/>
            </a:pPr>
            <a:r>
              <a:rPr lang="en-AU" sz="1600" dirty="0"/>
              <a:t>Rhetorical question</a:t>
            </a:r>
            <a:endParaRPr lang="en-US" sz="1600" dirty="0"/>
          </a:p>
          <a:p>
            <a:pPr marL="285750" lvl="0" indent="-285750">
              <a:buFont typeface="Arial" panose="020B0604020202020204" pitchFamily="34" charset="0"/>
              <a:buChar char="•"/>
            </a:pPr>
            <a:r>
              <a:rPr lang="en-AU" sz="1600" dirty="0"/>
              <a:t>Metaphor</a:t>
            </a:r>
            <a:endParaRPr lang="en-US" sz="1600" dirty="0"/>
          </a:p>
          <a:p>
            <a:pPr marL="285750" lvl="0" indent="-285750">
              <a:buFont typeface="Arial" panose="020B0604020202020204" pitchFamily="34" charset="0"/>
              <a:buChar char="•"/>
            </a:pPr>
            <a:r>
              <a:rPr lang="en-AU" sz="1600" dirty="0"/>
              <a:t>Simile</a:t>
            </a:r>
            <a:endParaRPr lang="en-US" sz="1600" dirty="0"/>
          </a:p>
          <a:p>
            <a:pPr marL="285750" lvl="0" indent="-285750">
              <a:buFont typeface="Arial" panose="020B0604020202020204" pitchFamily="34" charset="0"/>
              <a:buChar char="•"/>
            </a:pPr>
            <a:r>
              <a:rPr lang="en-AU" sz="1600" dirty="0"/>
              <a:t>Analogy</a:t>
            </a:r>
            <a:endParaRPr lang="en-US" sz="1600" dirty="0"/>
          </a:p>
          <a:p>
            <a:pPr marL="285750" lvl="0" indent="-285750">
              <a:buFont typeface="Arial" panose="020B0604020202020204" pitchFamily="34" charset="0"/>
              <a:buChar char="•"/>
            </a:pPr>
            <a:r>
              <a:rPr lang="en-AU" sz="1600" dirty="0"/>
              <a:t>Anecdote (or narrative)</a:t>
            </a:r>
            <a:endParaRPr lang="en-US" sz="1600" dirty="0"/>
          </a:p>
          <a:p>
            <a:pPr marL="285750" lvl="0" indent="-285750">
              <a:buFont typeface="Arial" panose="020B0604020202020204" pitchFamily="34" charset="0"/>
              <a:buChar char="•"/>
            </a:pPr>
            <a:r>
              <a:rPr lang="en-AU" sz="1600" dirty="0"/>
              <a:t>Emotive language</a:t>
            </a:r>
            <a:endParaRPr lang="en-US" sz="1600" dirty="0"/>
          </a:p>
          <a:p>
            <a:pPr marL="285750" lvl="0" indent="-285750">
              <a:buFont typeface="Arial" panose="020B0604020202020204" pitchFamily="34" charset="0"/>
              <a:buChar char="•"/>
            </a:pPr>
            <a:r>
              <a:rPr lang="en-AU" sz="1600" dirty="0"/>
              <a:t>Emotional appeals</a:t>
            </a:r>
            <a:endParaRPr lang="en-US" sz="1600" dirty="0"/>
          </a:p>
          <a:p>
            <a:r>
              <a:rPr lang="en-AU" sz="1600" dirty="0"/>
              <a:t> Can students think of examples?  </a:t>
            </a:r>
            <a:endParaRPr lang="en-US" sz="1600" dirty="0"/>
          </a:p>
          <a:p>
            <a:r>
              <a:rPr lang="en-AU" sz="1600" dirty="0"/>
              <a:t> </a:t>
            </a:r>
            <a:endParaRPr lang="en-US" sz="1600" dirty="0"/>
          </a:p>
          <a:p>
            <a:r>
              <a:rPr lang="en-AU" sz="1600" b="1" dirty="0">
                <a:solidFill>
                  <a:srgbClr val="92D050"/>
                </a:solidFill>
              </a:rPr>
              <a:t>2 </a:t>
            </a:r>
            <a:r>
              <a:rPr lang="en-AU" sz="1600" dirty="0"/>
              <a:t>Do some rhetoric homework. Each child has to find one example of a persuasive (rhetorical) device in a newspaper or in an ad or on TV. These are then shared with the class.</a:t>
            </a:r>
            <a:endParaRPr lang="en-US" sz="1600" dirty="0"/>
          </a:p>
        </p:txBody>
      </p:sp>
    </p:spTree>
    <p:extLst>
      <p:ext uri="{BB962C8B-B14F-4D97-AF65-F5344CB8AC3E}">
        <p14:creationId xmlns:p14="http://schemas.microsoft.com/office/powerpoint/2010/main" val="2763838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55526"/>
            <a:ext cx="7776864" cy="4154984"/>
          </a:xfrm>
          <a:prstGeom prst="rect">
            <a:avLst/>
          </a:prstGeom>
          <a:noFill/>
        </p:spPr>
        <p:txBody>
          <a:bodyPr wrap="square" rtlCol="0">
            <a:spAutoFit/>
          </a:bodyPr>
          <a:lstStyle/>
          <a:p>
            <a:r>
              <a:rPr lang="en-AU" sz="1600" b="1" dirty="0">
                <a:solidFill>
                  <a:srgbClr val="92D050"/>
                </a:solidFill>
              </a:rPr>
              <a:t>3</a:t>
            </a:r>
            <a:r>
              <a:rPr lang="en-AU" sz="1600" dirty="0"/>
              <a:t> Use one of these topics for practice:</a:t>
            </a:r>
            <a:endParaRPr lang="en-US" sz="1600" dirty="0"/>
          </a:p>
          <a:p>
            <a:pPr marL="285750" lvl="0" indent="-285750">
              <a:buFont typeface="Arial" panose="020B0604020202020204" pitchFamily="34" charset="0"/>
              <a:buChar char="•"/>
            </a:pPr>
            <a:r>
              <a:rPr lang="en-AU" sz="1600" dirty="0"/>
              <a:t>All kids should be in bed by 8.00 pm.</a:t>
            </a:r>
            <a:endParaRPr lang="en-US" sz="1600" dirty="0"/>
          </a:p>
          <a:p>
            <a:pPr marL="285750" lvl="0" indent="-285750">
              <a:buFont typeface="Arial" panose="020B0604020202020204" pitchFamily="34" charset="0"/>
              <a:buChar char="•"/>
            </a:pPr>
            <a:r>
              <a:rPr lang="en-AU" sz="1600" dirty="0"/>
              <a:t>No child should be smacked.</a:t>
            </a:r>
            <a:endParaRPr lang="en-US" sz="1600" dirty="0"/>
          </a:p>
          <a:p>
            <a:pPr marL="285750" lvl="0" indent="-285750">
              <a:buFont typeface="Arial" panose="020B0604020202020204" pitchFamily="34" charset="0"/>
              <a:buChar char="•"/>
            </a:pPr>
            <a:r>
              <a:rPr lang="en-AU" sz="1600" dirty="0"/>
              <a:t>No more native trees should be cut down.</a:t>
            </a:r>
            <a:endParaRPr lang="en-US" sz="1600" dirty="0"/>
          </a:p>
          <a:p>
            <a:pPr marL="285750" lvl="0" indent="-285750">
              <a:buFont typeface="Arial" panose="020B0604020202020204" pitchFamily="34" charset="0"/>
              <a:buChar char="•"/>
            </a:pPr>
            <a:r>
              <a:rPr lang="en-AU" sz="1600" dirty="0"/>
              <a:t>All plastic bags should go.</a:t>
            </a:r>
            <a:endParaRPr lang="en-US" sz="1600" dirty="0"/>
          </a:p>
          <a:p>
            <a:pPr marL="285750" lvl="0" indent="-285750">
              <a:buFont typeface="Arial" panose="020B0604020202020204" pitchFamily="34" charset="0"/>
              <a:buChar char="•"/>
            </a:pPr>
            <a:r>
              <a:rPr lang="en-AU" sz="1600" dirty="0"/>
              <a:t>Smoking should be banned in the home.</a:t>
            </a:r>
            <a:endParaRPr lang="en-US" sz="1600" dirty="0"/>
          </a:p>
          <a:p>
            <a:pPr marL="285750" lvl="0" indent="-285750">
              <a:buFont typeface="Arial" panose="020B0604020202020204" pitchFamily="34" charset="0"/>
              <a:buChar char="•"/>
            </a:pPr>
            <a:r>
              <a:rPr lang="en-AU" sz="1600" dirty="0"/>
              <a:t>Too much money is spent on children these days.</a:t>
            </a:r>
            <a:endParaRPr lang="en-US" sz="1600" dirty="0"/>
          </a:p>
          <a:p>
            <a:pPr marL="285750" lvl="0" indent="-285750">
              <a:buFont typeface="Arial" panose="020B0604020202020204" pitchFamily="34" charset="0"/>
              <a:buChar char="•"/>
            </a:pPr>
            <a:r>
              <a:rPr lang="en-AU" sz="1600" dirty="0"/>
              <a:t>Children are not as polite as they should be.</a:t>
            </a:r>
            <a:endParaRPr lang="en-US" sz="1600" dirty="0"/>
          </a:p>
          <a:p>
            <a:r>
              <a:rPr lang="en-AU" sz="1600" dirty="0"/>
              <a:t>Choose one, and create a paragraph which uses as many persuasive devices as possible.</a:t>
            </a:r>
            <a:endParaRPr lang="en-US" sz="1600" dirty="0"/>
          </a:p>
          <a:p>
            <a:r>
              <a:rPr lang="en-AU" sz="1600" dirty="0"/>
              <a:t> </a:t>
            </a:r>
            <a:endParaRPr lang="en-US" sz="1600" dirty="0"/>
          </a:p>
          <a:p>
            <a:r>
              <a:rPr lang="en-AU" sz="1600" b="1" dirty="0">
                <a:solidFill>
                  <a:srgbClr val="92D050"/>
                </a:solidFill>
              </a:rPr>
              <a:t>4 </a:t>
            </a:r>
            <a:r>
              <a:rPr lang="en-AU" sz="1600" dirty="0"/>
              <a:t>Use the ‘Homework’ piece which is a supplement to this webinar, which presents </a:t>
            </a:r>
            <a:r>
              <a:rPr lang="en-AU" sz="1600" i="1" dirty="0"/>
              <a:t>a full model answer</a:t>
            </a:r>
            <a:r>
              <a:rPr lang="en-AU" sz="1600" dirty="0"/>
              <a:t>, and talk in detail about what each of the paragraphs is doing.</a:t>
            </a:r>
            <a:endParaRPr lang="en-US" sz="1600" dirty="0"/>
          </a:p>
          <a:p>
            <a:r>
              <a:rPr lang="en-AU" sz="1600" dirty="0"/>
              <a:t> </a:t>
            </a:r>
            <a:endParaRPr lang="en-US" sz="1600" dirty="0"/>
          </a:p>
          <a:p>
            <a:r>
              <a:rPr lang="en-AU" sz="1600" b="1" dirty="0">
                <a:solidFill>
                  <a:srgbClr val="92D050"/>
                </a:solidFill>
              </a:rPr>
              <a:t>5 </a:t>
            </a:r>
            <a:r>
              <a:rPr lang="en-AU" sz="1600" dirty="0"/>
              <a:t>Look at the </a:t>
            </a:r>
            <a:r>
              <a:rPr lang="en-AU" sz="1600" b="1" i="1" dirty="0"/>
              <a:t>Skill Builder </a:t>
            </a:r>
            <a:r>
              <a:rPr lang="en-AU" sz="1600" b="1" dirty="0"/>
              <a:t>Comprehension</a:t>
            </a:r>
            <a:r>
              <a:rPr lang="en-AU" sz="1600" dirty="0"/>
              <a:t> lesson on ‘Argument’. It is very thorough, and offers a number of examples, plus follow up worksheets. (Suitable for high performing Grade 3 and all Grade 5s.)</a:t>
            </a:r>
            <a:endParaRPr lang="en-US" sz="1600" dirty="0"/>
          </a:p>
        </p:txBody>
      </p:sp>
    </p:spTree>
    <p:extLst>
      <p:ext uri="{BB962C8B-B14F-4D97-AF65-F5344CB8AC3E}">
        <p14:creationId xmlns:p14="http://schemas.microsoft.com/office/powerpoint/2010/main" val="33158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83518"/>
            <a:ext cx="7632848" cy="1954381"/>
          </a:xfrm>
          <a:prstGeom prst="rect">
            <a:avLst/>
          </a:prstGeom>
          <a:noFill/>
        </p:spPr>
        <p:txBody>
          <a:bodyPr wrap="square" rtlCol="0">
            <a:spAutoFit/>
          </a:bodyPr>
          <a:lstStyle/>
          <a:p>
            <a:r>
              <a:rPr lang="en-AU" sz="1600" dirty="0"/>
              <a:t>Four major sections of </a:t>
            </a:r>
            <a:r>
              <a:rPr lang="en-AU" sz="1600" dirty="0" err="1"/>
              <a:t>Ziptales</a:t>
            </a:r>
            <a:r>
              <a:rPr lang="en-AU" sz="1600" dirty="0"/>
              <a:t> deal with matters relevant to NAPLAN: </a:t>
            </a:r>
            <a:endParaRPr lang="en-US" sz="1600" dirty="0"/>
          </a:p>
          <a:p>
            <a:endParaRPr lang="en-US" sz="900" dirty="0"/>
          </a:p>
          <a:p>
            <a:pPr marL="285750" lvl="0" indent="-285750">
              <a:buFont typeface="Arial" panose="020B0604020202020204" pitchFamily="34" charset="0"/>
              <a:buChar char="•"/>
            </a:pPr>
            <a:r>
              <a:rPr lang="en-AU" sz="1600" b="1" dirty="0"/>
              <a:t>SAM</a:t>
            </a:r>
            <a:r>
              <a:rPr lang="en-AU" sz="1600" dirty="0"/>
              <a:t> - the NAPLAN simulation - with </a:t>
            </a:r>
            <a:r>
              <a:rPr lang="en-AU" sz="1600" b="1" i="1" dirty="0"/>
              <a:t>individual diagnosis of a child’s performance </a:t>
            </a:r>
            <a:r>
              <a:rPr lang="en-AU" sz="1600" dirty="0"/>
              <a:t>- both Years 3 and 5, plus sample answers for the Writing Task</a:t>
            </a:r>
            <a:endParaRPr lang="en-US" sz="1600" dirty="0"/>
          </a:p>
          <a:p>
            <a:pPr marL="285750" lvl="0" indent="-285750">
              <a:buFont typeface="Arial" panose="020B0604020202020204" pitchFamily="34" charset="0"/>
              <a:buChar char="•"/>
            </a:pPr>
            <a:r>
              <a:rPr lang="en-AU" sz="1600" b="1" dirty="0"/>
              <a:t>Write Time</a:t>
            </a:r>
            <a:r>
              <a:rPr lang="en-AU" sz="1600" dirty="0"/>
              <a:t> - explicit lessons on </a:t>
            </a:r>
            <a:r>
              <a:rPr lang="en-AU" sz="1600" b="1" dirty="0"/>
              <a:t>Narrative</a:t>
            </a:r>
            <a:r>
              <a:rPr lang="en-AU" sz="1600" dirty="0"/>
              <a:t> and </a:t>
            </a:r>
            <a:r>
              <a:rPr lang="en-AU" sz="1600" b="1" dirty="0"/>
              <a:t>Argument</a:t>
            </a:r>
            <a:endParaRPr lang="en-US" sz="1600" dirty="0"/>
          </a:p>
          <a:p>
            <a:pPr marL="285750" lvl="0" indent="-285750">
              <a:buFont typeface="Arial" panose="020B0604020202020204" pitchFamily="34" charset="0"/>
              <a:buChar char="•"/>
            </a:pPr>
            <a:r>
              <a:rPr lang="en-AU" sz="1600" b="1" dirty="0"/>
              <a:t>Skill Builder</a:t>
            </a:r>
            <a:r>
              <a:rPr lang="en-AU" sz="1600" dirty="0"/>
              <a:t> - explicit lessons on </a:t>
            </a:r>
            <a:r>
              <a:rPr lang="en-AU" sz="1600" b="1" dirty="0"/>
              <a:t>Narrative </a:t>
            </a:r>
            <a:r>
              <a:rPr lang="en-AU" sz="1600" dirty="0"/>
              <a:t>and </a:t>
            </a:r>
            <a:r>
              <a:rPr lang="en-AU" sz="1600" b="1" dirty="0"/>
              <a:t>Argument </a:t>
            </a:r>
            <a:endParaRPr lang="en-US" sz="1600" dirty="0"/>
          </a:p>
          <a:p>
            <a:pPr marL="285750" lvl="0" indent="-285750">
              <a:buFont typeface="Arial" panose="020B0604020202020204" pitchFamily="34" charset="0"/>
              <a:buChar char="•"/>
            </a:pPr>
            <a:r>
              <a:rPr lang="en-AU" sz="1600" b="1" dirty="0"/>
              <a:t>Specialised English Lessons</a:t>
            </a:r>
            <a:r>
              <a:rPr lang="en-AU" sz="1600" dirty="0"/>
              <a:t> - two specifically on narrative for Year 3 and two for Year 5; two on persuasive writing for Year 3 and five for Year 5.</a:t>
            </a:r>
            <a:endParaRPr lang="en-US" sz="16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t="20964" r="3125" b="18730"/>
          <a:stretch/>
        </p:blipFill>
        <p:spPr>
          <a:xfrm>
            <a:off x="755576" y="2787774"/>
            <a:ext cx="3518662" cy="123208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648282" y="3651870"/>
            <a:ext cx="1816178" cy="1021489"/>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614503" y="3628048"/>
            <a:ext cx="1866181" cy="1049615"/>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6607009" y="2427734"/>
            <a:ext cx="1997439" cy="1123280"/>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4644008" y="2427734"/>
            <a:ext cx="1806356" cy="1128638"/>
          </a:xfrm>
          <a:prstGeom prst="rect">
            <a:avLst/>
          </a:prstGeom>
        </p:spPr>
      </p:pic>
    </p:spTree>
    <p:extLst>
      <p:ext uri="{BB962C8B-B14F-4D97-AF65-F5344CB8AC3E}">
        <p14:creationId xmlns:p14="http://schemas.microsoft.com/office/powerpoint/2010/main" val="4032811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2031325"/>
          </a:xfrm>
          <a:prstGeom prst="rect">
            <a:avLst/>
          </a:prstGeom>
          <a:noFill/>
        </p:spPr>
        <p:txBody>
          <a:bodyPr wrap="square" rtlCol="0">
            <a:spAutoFit/>
          </a:bodyPr>
          <a:lstStyle/>
          <a:p>
            <a:r>
              <a:rPr lang="en-AU" dirty="0"/>
              <a:t>Standardised testing is, most people agree, a rather stressful experience.  </a:t>
            </a:r>
            <a:endParaRPr lang="en-US" dirty="0"/>
          </a:p>
          <a:p>
            <a:r>
              <a:rPr lang="en-AU" dirty="0"/>
              <a:t> </a:t>
            </a:r>
            <a:endParaRPr lang="en-US" dirty="0"/>
          </a:p>
          <a:p>
            <a:r>
              <a:rPr lang="en-AU" dirty="0"/>
              <a:t>But with structured revision of key ‘bonus’ or ‘upgrade’ skills, your children should do well.</a:t>
            </a:r>
            <a:endParaRPr lang="en-US" dirty="0"/>
          </a:p>
          <a:p>
            <a:r>
              <a:rPr lang="en-AU" dirty="0"/>
              <a:t> </a:t>
            </a:r>
            <a:endParaRPr lang="en-US" dirty="0"/>
          </a:p>
          <a:p>
            <a:r>
              <a:rPr lang="en-AU" dirty="0"/>
              <a:t>I wish you, and them, all the best!  </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364088" y="1203598"/>
            <a:ext cx="2952328" cy="2952328"/>
          </a:xfrm>
          <a:prstGeom prst="rect">
            <a:avLst/>
          </a:prstGeom>
        </p:spPr>
      </p:pic>
    </p:spTree>
    <p:extLst>
      <p:ext uri="{BB962C8B-B14F-4D97-AF65-F5344CB8AC3E}">
        <p14:creationId xmlns:p14="http://schemas.microsoft.com/office/powerpoint/2010/main" val="21181166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0300544"/>
              </p:ext>
            </p:extLst>
          </p:nvPr>
        </p:nvGraphicFramePr>
        <p:xfrm>
          <a:off x="971600" y="1491630"/>
          <a:ext cx="7488832" cy="2499360"/>
        </p:xfrm>
        <a:graphic>
          <a:graphicData uri="http://schemas.openxmlformats.org/drawingml/2006/table">
            <a:tbl>
              <a:tblPr firstRow="1" firstCol="1" bandRow="1">
                <a:tableStyleId>{5C22544A-7EE6-4342-B048-85BDC9FD1C3A}</a:tableStyleId>
              </a:tblPr>
              <a:tblGrid>
                <a:gridCol w="2214289">
                  <a:extLst>
                    <a:ext uri="{9D8B030D-6E8A-4147-A177-3AD203B41FA5}">
                      <a16:colId xmlns:a16="http://schemas.microsoft.com/office/drawing/2014/main" val="3296322577"/>
                    </a:ext>
                  </a:extLst>
                </a:gridCol>
                <a:gridCol w="4737240">
                  <a:extLst>
                    <a:ext uri="{9D8B030D-6E8A-4147-A177-3AD203B41FA5}">
                      <a16:colId xmlns:a16="http://schemas.microsoft.com/office/drawing/2014/main" val="4091769684"/>
                    </a:ext>
                  </a:extLst>
                </a:gridCol>
                <a:gridCol w="537303">
                  <a:extLst>
                    <a:ext uri="{9D8B030D-6E8A-4147-A177-3AD203B41FA5}">
                      <a16:colId xmlns:a16="http://schemas.microsoft.com/office/drawing/2014/main" val="2043224869"/>
                    </a:ext>
                  </a:extLst>
                </a:gridCol>
              </a:tblGrid>
              <a:tr h="0">
                <a:tc>
                  <a:txBody>
                    <a:bodyPr/>
                    <a:lstStyle/>
                    <a:p>
                      <a:pPr marL="0" marR="0">
                        <a:spcBef>
                          <a:spcPts val="0"/>
                        </a:spcBef>
                        <a:spcAft>
                          <a:spcPts val="0"/>
                        </a:spcAft>
                      </a:pPr>
                      <a:r>
                        <a:rPr lang="en-AU" sz="1400" dirty="0">
                          <a:effectLst/>
                        </a:rPr>
                        <a:t>Audience</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writer’s ability to orient, engage and affect the reader</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6</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920028028"/>
                  </a:ext>
                </a:extLst>
              </a:tr>
              <a:tr h="0">
                <a:tc>
                  <a:txBody>
                    <a:bodyPr/>
                    <a:lstStyle/>
                    <a:p>
                      <a:pPr marL="0" marR="0">
                        <a:spcBef>
                          <a:spcPts val="0"/>
                        </a:spcBef>
                        <a:spcAft>
                          <a:spcPts val="0"/>
                        </a:spcAft>
                      </a:pPr>
                      <a:r>
                        <a:rPr lang="en-AU" sz="1400">
                          <a:effectLst/>
                        </a:rPr>
                        <a:t>Text structure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1200"/>
                        </a:spcAft>
                      </a:pPr>
                      <a:r>
                        <a:rPr lang="en-US" sz="1000">
                          <a:effectLst/>
                        </a:rPr>
                        <a:t>The organisation of the structural components of a persuasive text (introduction, body and conclusion) into an appropriate and effective text structure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4</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43876671"/>
                  </a:ext>
                </a:extLst>
              </a:tr>
              <a:tr h="0">
                <a:tc>
                  <a:txBody>
                    <a:bodyPr/>
                    <a:lstStyle/>
                    <a:p>
                      <a:pPr marL="0" marR="0">
                        <a:spcBef>
                          <a:spcPts val="0"/>
                        </a:spcBef>
                        <a:spcAft>
                          <a:spcPts val="0"/>
                        </a:spcAft>
                      </a:pPr>
                      <a:r>
                        <a:rPr lang="en-AU" sz="1400">
                          <a:effectLst/>
                        </a:rPr>
                        <a:t>Ideas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The selection, relevance and elaboration of ideas for a persuasive argument</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5</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799868014"/>
                  </a:ext>
                </a:extLst>
              </a:tr>
              <a:tr h="0">
                <a:tc>
                  <a:txBody>
                    <a:bodyPr/>
                    <a:lstStyle/>
                    <a:p>
                      <a:pPr marL="0" marR="0">
                        <a:spcBef>
                          <a:spcPts val="0"/>
                        </a:spcBef>
                        <a:spcAft>
                          <a:spcPts val="0"/>
                        </a:spcAft>
                      </a:pPr>
                      <a:r>
                        <a:rPr lang="en-AU" sz="1400">
                          <a:effectLst/>
                        </a:rPr>
                        <a:t>Persuasive devices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The use of a range of persuasive devices to enhance the writer’s position and persuade the reader</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4</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117206285"/>
                  </a:ext>
                </a:extLst>
              </a:tr>
              <a:tr h="0">
                <a:tc>
                  <a:txBody>
                    <a:bodyPr/>
                    <a:lstStyle/>
                    <a:p>
                      <a:pPr marL="0" marR="0">
                        <a:spcBef>
                          <a:spcPts val="0"/>
                        </a:spcBef>
                        <a:spcAft>
                          <a:spcPts val="0"/>
                        </a:spcAft>
                      </a:pPr>
                      <a:r>
                        <a:rPr lang="en-AU" sz="1400">
                          <a:effectLst/>
                        </a:rPr>
                        <a:t>Vocabulary</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range and precision of contextually appropriate language choices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5</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898647135"/>
                  </a:ext>
                </a:extLst>
              </a:tr>
              <a:tr h="0">
                <a:tc>
                  <a:txBody>
                    <a:bodyPr/>
                    <a:lstStyle/>
                    <a:p>
                      <a:pPr marL="0" marR="0">
                        <a:spcBef>
                          <a:spcPts val="0"/>
                        </a:spcBef>
                        <a:spcAft>
                          <a:spcPts val="0"/>
                        </a:spcAft>
                      </a:pPr>
                      <a:r>
                        <a:rPr lang="en-AU" sz="1400">
                          <a:effectLst/>
                        </a:rPr>
                        <a:t>Cohesion</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The control of multiple threads and relationships across the text, achieved through the use of referring words, ellipsis, text connectives, substitutions and word associations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4</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160709150"/>
                  </a:ext>
                </a:extLst>
              </a:tr>
              <a:tr h="0">
                <a:tc>
                  <a:txBody>
                    <a:bodyPr/>
                    <a:lstStyle/>
                    <a:p>
                      <a:pPr marL="0" marR="0">
                        <a:spcBef>
                          <a:spcPts val="0"/>
                        </a:spcBef>
                        <a:spcAft>
                          <a:spcPts val="0"/>
                        </a:spcAft>
                      </a:pPr>
                      <a:r>
                        <a:rPr lang="en-AU" sz="1400">
                          <a:effectLst/>
                        </a:rPr>
                        <a:t>Paragraphing</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segmenting of text into paragraphs that assists the reader to follow the line of argument</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2</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005550638"/>
                  </a:ext>
                </a:extLst>
              </a:tr>
              <a:tr h="0">
                <a:tc>
                  <a:txBody>
                    <a:bodyPr/>
                    <a:lstStyle/>
                    <a:p>
                      <a:pPr marL="0" marR="0">
                        <a:spcBef>
                          <a:spcPts val="0"/>
                        </a:spcBef>
                        <a:spcAft>
                          <a:spcPts val="0"/>
                        </a:spcAft>
                      </a:pPr>
                      <a:r>
                        <a:rPr lang="en-AU" sz="1400">
                          <a:effectLst/>
                        </a:rPr>
                        <a:t>Sentence structure</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production of grammatically correct, structurally sound and meaningful sentences</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6</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273904832"/>
                  </a:ext>
                </a:extLst>
              </a:tr>
              <a:tr h="0">
                <a:tc>
                  <a:txBody>
                    <a:bodyPr/>
                    <a:lstStyle/>
                    <a:p>
                      <a:pPr marL="0" marR="0">
                        <a:spcBef>
                          <a:spcPts val="0"/>
                        </a:spcBef>
                        <a:spcAft>
                          <a:spcPts val="0"/>
                        </a:spcAft>
                      </a:pPr>
                      <a:r>
                        <a:rPr lang="en-AU" sz="1400">
                          <a:effectLst/>
                        </a:rPr>
                        <a:t>Punctuation</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use of correct and appropriate punctuation to aid the reading of the text</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a:effectLst/>
                        </a:rPr>
                        <a:t>5</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689230343"/>
                  </a:ext>
                </a:extLst>
              </a:tr>
              <a:tr h="0">
                <a:tc>
                  <a:txBody>
                    <a:bodyPr/>
                    <a:lstStyle/>
                    <a:p>
                      <a:pPr marL="0" marR="0">
                        <a:spcBef>
                          <a:spcPts val="0"/>
                        </a:spcBef>
                        <a:spcAft>
                          <a:spcPts val="0"/>
                        </a:spcAft>
                      </a:pPr>
                      <a:r>
                        <a:rPr lang="en-AU" sz="1400">
                          <a:effectLst/>
                        </a:rPr>
                        <a:t>Spelling</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000">
                          <a:effectLst/>
                        </a:rPr>
                        <a:t>The accuracy of spelling and the difficulty of the words used</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AU" sz="1400" dirty="0">
                          <a:effectLst/>
                        </a:rPr>
                        <a:t>6</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896381929"/>
                  </a:ext>
                </a:extLst>
              </a:tr>
            </a:tbl>
          </a:graphicData>
        </a:graphic>
      </p:graphicFrame>
      <p:sp>
        <p:nvSpPr>
          <p:cNvPr id="3" name="Rectangle 1"/>
          <p:cNvSpPr>
            <a:spLocks noChangeArrowheads="1"/>
          </p:cNvSpPr>
          <p:nvPr/>
        </p:nvSpPr>
        <p:spPr bwMode="auto">
          <a:xfrm>
            <a:off x="428328" y="824394"/>
            <a:ext cx="4791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92D050"/>
                </a:solidFill>
                <a:effectLst/>
                <a:latin typeface="+mj-lt"/>
                <a:ea typeface="MS Mincho" charset="-128"/>
                <a:cs typeface="Times New Roman" panose="02020603050405020304" pitchFamily="18" charset="0"/>
              </a:rPr>
              <a:t>PERSUASIVE WRITING TASK (48)</a:t>
            </a:r>
            <a:endParaRPr kumimoji="0" lang="en-US" altLang="en-US" sz="1600" b="0" i="0" u="none" strike="noStrike" cap="none" normalizeH="0" baseline="0" dirty="0">
              <a:ln>
                <a:noFill/>
              </a:ln>
              <a:solidFill>
                <a:srgbClr val="92D050"/>
              </a:solidFill>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1"/>
                </a:solidFill>
                <a:effectLst/>
                <a:latin typeface="+mj-lt"/>
                <a:ea typeface="MS Mincho" charset="-128"/>
                <a:cs typeface="Times New Roman" panose="02020603050405020304" pitchFamily="18" charset="0"/>
              </a:rPr>
              <a:t>(Source: www.nap.edu.au/naplan.writing/writing.html)</a:t>
            </a:r>
            <a:endParaRPr kumimoji="0" lang="en-AU" altLang="en-US"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735060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003798"/>
            <a:ext cx="8229600" cy="2238897"/>
          </a:xfrm>
        </p:spPr>
        <p:txBody>
          <a:bodyPr>
            <a:normAutofit/>
          </a:bodyPr>
          <a:lstStyle/>
          <a:p>
            <a:pPr marL="0" indent="0" algn="ctr">
              <a:buNone/>
            </a:pPr>
            <a:r>
              <a:rPr lang="en-US" sz="3600" dirty="0"/>
              <a:t>Questions and Answers…</a:t>
            </a:r>
          </a:p>
        </p:txBody>
      </p:sp>
      <p:pic>
        <p:nvPicPr>
          <p:cNvPr id="31748" name="Picture 4" descr="http://thefutureofink.com/wp-content/uploads/2013/09/QA-app-icon-512-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78" y="1491630"/>
            <a:ext cx="1345332" cy="134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67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67694"/>
            <a:ext cx="7139136" cy="1944217"/>
          </a:xfrm>
        </p:spPr>
        <p:txBody>
          <a:bodyPr>
            <a:normAutofit/>
          </a:bodyPr>
          <a:lstStyle/>
          <a:p>
            <a:pPr marL="0" indent="0" algn="ctr">
              <a:buNone/>
            </a:pPr>
            <a:r>
              <a:rPr lang="en-US" sz="2800" dirty="0"/>
              <a:t>If you are not a subscriber yet, register for a 30 day free trial of Ziptales at </a:t>
            </a:r>
            <a:r>
              <a:rPr lang="en-US" sz="2800" dirty="0">
                <a:hlinkClick r:id="rId2"/>
              </a:rPr>
              <a:t>www.ziptales.com</a:t>
            </a:r>
            <a:r>
              <a:rPr lang="en-US" sz="2800" dirty="0"/>
              <a:t> </a:t>
            </a:r>
          </a:p>
        </p:txBody>
      </p:sp>
    </p:spTree>
    <p:extLst>
      <p:ext uri="{BB962C8B-B14F-4D97-AF65-F5344CB8AC3E}">
        <p14:creationId xmlns:p14="http://schemas.microsoft.com/office/powerpoint/2010/main" val="4208639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83518"/>
            <a:ext cx="7560840" cy="4524315"/>
          </a:xfrm>
          <a:prstGeom prst="rect">
            <a:avLst/>
          </a:prstGeom>
          <a:noFill/>
        </p:spPr>
        <p:txBody>
          <a:bodyPr wrap="square" rtlCol="0">
            <a:spAutoFit/>
          </a:bodyPr>
          <a:lstStyle/>
          <a:p>
            <a:r>
              <a:rPr lang="en-AU" sz="1600" dirty="0"/>
              <a:t>Of these, some 53% are ‘generic’ or general English language skills:</a:t>
            </a:r>
            <a:br>
              <a:rPr lang="en-AU" sz="1600" dirty="0"/>
            </a:br>
            <a:endParaRPr lang="en-US" sz="800" dirty="0"/>
          </a:p>
          <a:p>
            <a:pPr marL="285750" lvl="0" indent="-285750">
              <a:buFont typeface="Arial" panose="020B0604020202020204" pitchFamily="34" charset="0"/>
              <a:buChar char="•"/>
            </a:pPr>
            <a:r>
              <a:rPr lang="en-AU" sz="1600" dirty="0"/>
              <a:t>audience</a:t>
            </a:r>
            <a:endParaRPr lang="en-US" sz="1600" dirty="0"/>
          </a:p>
          <a:p>
            <a:pPr marL="285750" lvl="0" indent="-285750">
              <a:buFont typeface="Arial" panose="020B0604020202020204" pitchFamily="34" charset="0"/>
              <a:buChar char="•"/>
            </a:pPr>
            <a:r>
              <a:rPr lang="en-AU" sz="1600" dirty="0"/>
              <a:t>vocabulary </a:t>
            </a:r>
            <a:endParaRPr lang="en-US" sz="1600" dirty="0"/>
          </a:p>
          <a:p>
            <a:pPr marL="285750" lvl="0" indent="-285750">
              <a:buFont typeface="Arial" panose="020B0604020202020204" pitchFamily="34" charset="0"/>
              <a:buChar char="•"/>
            </a:pPr>
            <a:r>
              <a:rPr lang="en-AU" sz="1600" dirty="0"/>
              <a:t>paragraphing</a:t>
            </a:r>
            <a:endParaRPr lang="en-US" sz="1600" dirty="0"/>
          </a:p>
          <a:p>
            <a:r>
              <a:rPr lang="en-AU" sz="1600" dirty="0"/>
              <a:t> </a:t>
            </a:r>
            <a:endParaRPr lang="en-US" sz="1600" dirty="0"/>
          </a:p>
          <a:p>
            <a:r>
              <a:rPr lang="en-AU" sz="1600" dirty="0"/>
              <a:t>That leaves 47% which involve children demonstrating understanding of the </a:t>
            </a:r>
            <a:r>
              <a:rPr lang="en-AU" sz="1600" b="1" dirty="0"/>
              <a:t>internal structure or pattern</a:t>
            </a:r>
            <a:r>
              <a:rPr lang="en-AU" sz="1600" dirty="0"/>
              <a:t> of the text type:</a:t>
            </a:r>
            <a:endParaRPr lang="en-US" sz="1600" dirty="0"/>
          </a:p>
          <a:p>
            <a:r>
              <a:rPr lang="en-AU" sz="1600" dirty="0"/>
              <a:t> </a:t>
            </a:r>
            <a:endParaRPr lang="en-US" sz="1600" dirty="0"/>
          </a:p>
          <a:p>
            <a:r>
              <a:rPr lang="en-AU" sz="1600" dirty="0">
                <a:solidFill>
                  <a:srgbClr val="92D050"/>
                </a:solidFill>
              </a:rPr>
              <a:t>NARRATIVE WRITING TASK</a:t>
            </a:r>
            <a:endParaRPr lang="en-US" sz="1600" dirty="0">
              <a:solidFill>
                <a:srgbClr val="92D050"/>
              </a:solidFill>
            </a:endParaRPr>
          </a:p>
          <a:p>
            <a:pPr marL="285750" lvl="0" indent="-285750">
              <a:buFont typeface="Arial" panose="020B0604020202020204" pitchFamily="34" charset="0"/>
              <a:buChar char="•"/>
            </a:pPr>
            <a:r>
              <a:rPr lang="en-AU" sz="1600" dirty="0"/>
              <a:t>text structure </a:t>
            </a:r>
            <a:endParaRPr lang="en-US" sz="1600" dirty="0"/>
          </a:p>
          <a:p>
            <a:pPr marL="285750" lvl="0" indent="-285750">
              <a:buFont typeface="Arial" panose="020B0604020202020204" pitchFamily="34" charset="0"/>
              <a:buChar char="•"/>
            </a:pPr>
            <a:r>
              <a:rPr lang="en-AU" sz="1600" dirty="0"/>
              <a:t>ideas </a:t>
            </a:r>
            <a:endParaRPr lang="en-US" sz="1600" dirty="0"/>
          </a:p>
          <a:p>
            <a:pPr marL="285750" lvl="0" indent="-285750">
              <a:buFont typeface="Arial" panose="020B0604020202020204" pitchFamily="34" charset="0"/>
              <a:buChar char="•"/>
            </a:pPr>
            <a:r>
              <a:rPr lang="en-AU" sz="1600" dirty="0"/>
              <a:t>characters and setting</a:t>
            </a:r>
            <a:endParaRPr lang="en-US" sz="1600" dirty="0"/>
          </a:p>
          <a:p>
            <a:pPr marL="285750" lvl="0" indent="-285750">
              <a:buFont typeface="Arial" panose="020B0604020202020204" pitchFamily="34" charset="0"/>
              <a:buChar char="•"/>
            </a:pPr>
            <a:r>
              <a:rPr lang="en-AU" sz="1600" dirty="0"/>
              <a:t>cohesion </a:t>
            </a:r>
            <a:endParaRPr lang="en-US" sz="1600" dirty="0"/>
          </a:p>
          <a:p>
            <a:r>
              <a:rPr lang="en-AU" sz="1600" dirty="0"/>
              <a:t> </a:t>
            </a:r>
            <a:endParaRPr lang="en-US" sz="1600" dirty="0"/>
          </a:p>
          <a:p>
            <a:r>
              <a:rPr lang="en-AU" sz="1600" dirty="0"/>
              <a:t>However, nearly half the available points are concepts that can be taught quickly. And that is what this webinar will offer.</a:t>
            </a:r>
            <a:endParaRPr lang="en-US" sz="1600" dirty="0"/>
          </a:p>
          <a:p>
            <a:endParaRPr lang="en-GB" sz="1600" dirty="0"/>
          </a:p>
        </p:txBody>
      </p:sp>
      <p:sp>
        <p:nvSpPr>
          <p:cNvPr id="2" name="Rectangle 1"/>
          <p:cNvSpPr/>
          <p:nvPr/>
        </p:nvSpPr>
        <p:spPr>
          <a:xfrm>
            <a:off x="3923928" y="2571750"/>
            <a:ext cx="4572000" cy="1354217"/>
          </a:xfrm>
          <a:prstGeom prst="rect">
            <a:avLst/>
          </a:prstGeom>
        </p:spPr>
        <p:txBody>
          <a:bodyPr>
            <a:spAutoFit/>
          </a:bodyPr>
          <a:lstStyle/>
          <a:p>
            <a:r>
              <a:rPr lang="en-AU" sz="1600" dirty="0">
                <a:solidFill>
                  <a:srgbClr val="92D050"/>
                </a:solidFill>
              </a:rPr>
              <a:t>PERSUASIVE WRITING TASK</a:t>
            </a:r>
            <a:endParaRPr lang="en-US" sz="1600" dirty="0">
              <a:solidFill>
                <a:srgbClr val="92D050"/>
              </a:solidFill>
            </a:endParaRPr>
          </a:p>
          <a:p>
            <a:pPr marL="285750" lvl="0" indent="-285750">
              <a:buFont typeface="Arial" panose="020B0604020202020204" pitchFamily="34" charset="0"/>
              <a:buChar char="•"/>
            </a:pPr>
            <a:r>
              <a:rPr lang="en-AU" sz="1600" dirty="0"/>
              <a:t>text structure </a:t>
            </a:r>
            <a:endParaRPr lang="en-US" sz="1600" dirty="0"/>
          </a:p>
          <a:p>
            <a:pPr marL="285750" lvl="0" indent="-285750">
              <a:buFont typeface="Arial" panose="020B0604020202020204" pitchFamily="34" charset="0"/>
              <a:buChar char="•"/>
            </a:pPr>
            <a:r>
              <a:rPr lang="en-AU" sz="1600" dirty="0"/>
              <a:t>ideas</a:t>
            </a:r>
            <a:endParaRPr lang="en-US" sz="1600" dirty="0"/>
          </a:p>
          <a:p>
            <a:pPr marL="285750" lvl="0" indent="-285750">
              <a:buFont typeface="Arial" panose="020B0604020202020204" pitchFamily="34" charset="0"/>
              <a:buChar char="•"/>
            </a:pPr>
            <a:r>
              <a:rPr lang="en-AU" sz="1600" dirty="0"/>
              <a:t>persuasive devices</a:t>
            </a:r>
            <a:endParaRPr lang="en-US" sz="1600" dirty="0"/>
          </a:p>
          <a:p>
            <a:pPr marL="285750" lvl="0" indent="-285750">
              <a:buFont typeface="Arial" panose="020B0604020202020204" pitchFamily="34" charset="0"/>
              <a:buChar char="•"/>
            </a:pPr>
            <a:r>
              <a:rPr lang="en-AU" sz="1600" dirty="0"/>
              <a:t>cohesion </a:t>
            </a:r>
            <a:endParaRPr lang="en-US" sz="1600" dirty="0"/>
          </a:p>
        </p:txBody>
      </p:sp>
      <p:sp>
        <p:nvSpPr>
          <p:cNvPr id="3" name="Rectangle 2"/>
          <p:cNvSpPr/>
          <p:nvPr/>
        </p:nvSpPr>
        <p:spPr>
          <a:xfrm>
            <a:off x="3203848" y="771550"/>
            <a:ext cx="4572000" cy="923330"/>
          </a:xfrm>
          <a:prstGeom prst="rect">
            <a:avLst/>
          </a:prstGeom>
        </p:spPr>
        <p:txBody>
          <a:bodyPr>
            <a:spAutoFit/>
          </a:bodyPr>
          <a:lstStyle/>
          <a:p>
            <a:pPr marL="285750" lvl="0" indent="-285750">
              <a:buFont typeface="Arial" panose="020B0604020202020204" pitchFamily="34" charset="0"/>
              <a:buChar char="•"/>
            </a:pPr>
            <a:r>
              <a:rPr lang="en-AU" dirty="0"/>
              <a:t>sentence structure</a:t>
            </a:r>
            <a:endParaRPr lang="en-US" dirty="0"/>
          </a:p>
          <a:p>
            <a:pPr marL="285750" lvl="0" indent="-285750">
              <a:buFont typeface="Arial" panose="020B0604020202020204" pitchFamily="34" charset="0"/>
              <a:buChar char="•"/>
            </a:pPr>
            <a:r>
              <a:rPr lang="en-AU" dirty="0"/>
              <a:t>punctuation</a:t>
            </a:r>
            <a:endParaRPr lang="en-US" dirty="0"/>
          </a:p>
          <a:p>
            <a:pPr marL="285750" lvl="0" indent="-285750">
              <a:buFont typeface="Arial" panose="020B0604020202020204" pitchFamily="34" charset="0"/>
              <a:buChar char="•"/>
            </a:pPr>
            <a:r>
              <a:rPr lang="en-AU" dirty="0"/>
              <a:t>spelling </a:t>
            </a:r>
            <a:endParaRPr lang="en-US" dirty="0"/>
          </a:p>
        </p:txBody>
      </p:sp>
    </p:spTree>
    <p:extLst>
      <p:ext uri="{BB962C8B-B14F-4D97-AF65-F5344CB8AC3E}">
        <p14:creationId xmlns:p14="http://schemas.microsoft.com/office/powerpoint/2010/main" val="3473979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3384376" cy="2554545"/>
          </a:xfrm>
          <a:prstGeom prst="rect">
            <a:avLst/>
          </a:prstGeom>
          <a:noFill/>
        </p:spPr>
        <p:txBody>
          <a:bodyPr wrap="square" rtlCol="0">
            <a:spAutoFit/>
          </a:bodyPr>
          <a:lstStyle/>
          <a:p>
            <a:r>
              <a:rPr lang="en-AU" sz="1600" b="1" dirty="0">
                <a:solidFill>
                  <a:srgbClr val="92D050"/>
                </a:solidFill>
              </a:rPr>
              <a:t>NARRATIVE</a:t>
            </a:r>
            <a:endParaRPr lang="en-US" sz="1600" dirty="0">
              <a:solidFill>
                <a:srgbClr val="92D050"/>
              </a:solidFill>
            </a:endParaRPr>
          </a:p>
          <a:p>
            <a:r>
              <a:rPr lang="en-AU" sz="1600" dirty="0"/>
              <a:t> </a:t>
            </a:r>
            <a:endParaRPr lang="en-US" sz="1600" dirty="0"/>
          </a:p>
          <a:p>
            <a:r>
              <a:rPr lang="en-AU" sz="1600" b="1" dirty="0">
                <a:solidFill>
                  <a:srgbClr val="92D050"/>
                </a:solidFill>
              </a:rPr>
              <a:t>1 </a:t>
            </a:r>
            <a:r>
              <a:rPr lang="en-AU" sz="1600" dirty="0"/>
              <a:t>What are the drivers of narrative – problem and desire or ‘promise’</a:t>
            </a:r>
            <a:endParaRPr lang="en-US" sz="1600" dirty="0"/>
          </a:p>
          <a:p>
            <a:r>
              <a:rPr lang="en-AU" sz="1600" dirty="0"/>
              <a:t> </a:t>
            </a:r>
            <a:endParaRPr lang="en-US" sz="1600" dirty="0"/>
          </a:p>
          <a:p>
            <a:r>
              <a:rPr lang="en-AU" sz="1600" b="1" dirty="0">
                <a:solidFill>
                  <a:srgbClr val="92D050"/>
                </a:solidFill>
              </a:rPr>
              <a:t>2</a:t>
            </a:r>
            <a:r>
              <a:rPr lang="en-AU" sz="1600" dirty="0"/>
              <a:t> Causality and plausibility</a:t>
            </a:r>
            <a:endParaRPr lang="en-US" sz="1600" dirty="0"/>
          </a:p>
          <a:p>
            <a:r>
              <a:rPr lang="en-AU" sz="1600" dirty="0"/>
              <a:t> </a:t>
            </a:r>
            <a:endParaRPr lang="en-US" sz="1600" dirty="0"/>
          </a:p>
          <a:p>
            <a:r>
              <a:rPr lang="en-AU" sz="1600" b="1" dirty="0">
                <a:solidFill>
                  <a:srgbClr val="92D050"/>
                </a:solidFill>
              </a:rPr>
              <a:t>3</a:t>
            </a:r>
            <a:r>
              <a:rPr lang="en-AU" sz="1600" dirty="0"/>
              <a:t> Complications and plot</a:t>
            </a:r>
            <a:endParaRPr lang="en-US" sz="1600" dirty="0"/>
          </a:p>
          <a:p>
            <a:r>
              <a:rPr lang="en-AU" sz="1600" dirty="0"/>
              <a:t> </a:t>
            </a:r>
            <a:endParaRPr lang="en-US" sz="1600" dirty="0"/>
          </a:p>
          <a:p>
            <a:r>
              <a:rPr lang="en-AU" sz="1600" dirty="0"/>
              <a:t> </a:t>
            </a:r>
            <a:endParaRPr lang="en-US" sz="1600" dirty="0"/>
          </a:p>
        </p:txBody>
      </p:sp>
      <p:sp>
        <p:nvSpPr>
          <p:cNvPr id="2" name="Rectangle 1"/>
          <p:cNvSpPr/>
          <p:nvPr/>
        </p:nvSpPr>
        <p:spPr>
          <a:xfrm>
            <a:off x="4427984" y="699542"/>
            <a:ext cx="4572000" cy="2862322"/>
          </a:xfrm>
          <a:prstGeom prst="rect">
            <a:avLst/>
          </a:prstGeom>
        </p:spPr>
        <p:txBody>
          <a:bodyPr>
            <a:spAutoFit/>
          </a:bodyPr>
          <a:lstStyle/>
          <a:p>
            <a:r>
              <a:rPr lang="en-AU" b="1" dirty="0">
                <a:solidFill>
                  <a:srgbClr val="92D050"/>
                </a:solidFill>
              </a:rPr>
              <a:t>PERSUASIVE</a:t>
            </a:r>
            <a:endParaRPr lang="en-US" dirty="0">
              <a:solidFill>
                <a:srgbClr val="92D050"/>
              </a:solidFill>
            </a:endParaRPr>
          </a:p>
          <a:p>
            <a:r>
              <a:rPr lang="en-AU" dirty="0"/>
              <a:t> </a:t>
            </a:r>
            <a:endParaRPr lang="en-US" dirty="0"/>
          </a:p>
          <a:p>
            <a:r>
              <a:rPr lang="en-AU" b="1" dirty="0">
                <a:solidFill>
                  <a:srgbClr val="92D050"/>
                </a:solidFill>
              </a:rPr>
              <a:t>1</a:t>
            </a:r>
            <a:r>
              <a:rPr lang="en-AU" dirty="0"/>
              <a:t> Discussion versus persuasion</a:t>
            </a:r>
            <a:endParaRPr lang="en-US" dirty="0"/>
          </a:p>
          <a:p>
            <a:r>
              <a:rPr lang="en-AU" dirty="0"/>
              <a:t> </a:t>
            </a:r>
            <a:endParaRPr lang="en-US" dirty="0"/>
          </a:p>
          <a:p>
            <a:r>
              <a:rPr lang="en-AU" b="1" dirty="0">
                <a:solidFill>
                  <a:srgbClr val="92D050"/>
                </a:solidFill>
              </a:rPr>
              <a:t>2</a:t>
            </a:r>
            <a:r>
              <a:rPr lang="en-AU" dirty="0"/>
              <a:t> Basic logical structures</a:t>
            </a:r>
            <a:endParaRPr lang="en-US" dirty="0"/>
          </a:p>
          <a:p>
            <a:r>
              <a:rPr lang="en-AU" dirty="0"/>
              <a:t> </a:t>
            </a:r>
            <a:endParaRPr lang="en-US" dirty="0"/>
          </a:p>
          <a:p>
            <a:r>
              <a:rPr lang="en-AU" b="1" dirty="0">
                <a:solidFill>
                  <a:srgbClr val="92D050"/>
                </a:solidFill>
              </a:rPr>
              <a:t>3</a:t>
            </a:r>
            <a:r>
              <a:rPr lang="en-AU" dirty="0"/>
              <a:t> Why believe me? – logos – ethos  - pathos</a:t>
            </a:r>
            <a:endParaRPr lang="en-US" dirty="0"/>
          </a:p>
          <a:p>
            <a:r>
              <a:rPr lang="en-AU" dirty="0"/>
              <a:t> </a:t>
            </a:r>
            <a:endParaRPr lang="en-US" dirty="0"/>
          </a:p>
          <a:p>
            <a:r>
              <a:rPr lang="en-AU" b="1" dirty="0">
                <a:solidFill>
                  <a:srgbClr val="92D050"/>
                </a:solidFill>
              </a:rPr>
              <a:t>4</a:t>
            </a:r>
            <a:r>
              <a:rPr lang="en-AU" dirty="0"/>
              <a:t> Language devices (in brief)</a:t>
            </a:r>
            <a:endParaRPr lang="en-US" dirty="0"/>
          </a:p>
          <a:p>
            <a:r>
              <a:rPr lang="en-AU" dirty="0"/>
              <a:t> </a:t>
            </a:r>
            <a:endParaRPr lang="en-US" dirty="0"/>
          </a:p>
        </p:txBody>
      </p:sp>
      <p:sp>
        <p:nvSpPr>
          <p:cNvPr id="3" name="Rectangle 2"/>
          <p:cNvSpPr/>
          <p:nvPr/>
        </p:nvSpPr>
        <p:spPr>
          <a:xfrm>
            <a:off x="3275856" y="3795886"/>
            <a:ext cx="1740476" cy="369332"/>
          </a:xfrm>
          <a:prstGeom prst="rect">
            <a:avLst/>
          </a:prstGeom>
        </p:spPr>
        <p:txBody>
          <a:bodyPr wrap="none">
            <a:spAutoFit/>
          </a:bodyPr>
          <a:lstStyle/>
          <a:p>
            <a:r>
              <a:rPr lang="en-AU" i="1" dirty="0"/>
              <a:t>Let’s get started.</a:t>
            </a:r>
            <a:endParaRPr lang="en-US" i="1" dirty="0"/>
          </a:p>
        </p:txBody>
      </p:sp>
    </p:spTree>
    <p:extLst>
      <p:ext uri="{BB962C8B-B14F-4D97-AF65-F5344CB8AC3E}">
        <p14:creationId xmlns:p14="http://schemas.microsoft.com/office/powerpoint/2010/main" val="203082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4608512" cy="3354765"/>
          </a:xfrm>
          <a:prstGeom prst="rect">
            <a:avLst/>
          </a:prstGeom>
          <a:noFill/>
        </p:spPr>
        <p:txBody>
          <a:bodyPr wrap="square" rtlCol="0">
            <a:spAutoFit/>
          </a:bodyPr>
          <a:lstStyle/>
          <a:p>
            <a:r>
              <a:rPr lang="en-AU" b="1" dirty="0">
                <a:solidFill>
                  <a:srgbClr val="92D050"/>
                </a:solidFill>
              </a:rPr>
              <a:t>Prepping for a Narrative Writing task</a:t>
            </a:r>
            <a:endParaRPr lang="en-US" sz="1600" b="1" dirty="0">
              <a:solidFill>
                <a:srgbClr val="92D050"/>
              </a:solidFill>
            </a:endParaRPr>
          </a:p>
          <a:p>
            <a:endParaRPr lang="en-AU" dirty="0"/>
          </a:p>
          <a:p>
            <a:r>
              <a:rPr lang="en-AU" sz="1600" dirty="0"/>
              <a:t>Some topics:</a:t>
            </a:r>
            <a:endParaRPr lang="en-US" sz="1600" dirty="0"/>
          </a:p>
          <a:p>
            <a:r>
              <a:rPr lang="en-AU" sz="1600" dirty="0"/>
              <a:t> </a:t>
            </a:r>
            <a:endParaRPr lang="en-US" sz="1600" dirty="0"/>
          </a:p>
          <a:p>
            <a:pPr marL="285750" lvl="0" indent="-285750">
              <a:buFont typeface="Arial" panose="020B0604020202020204" pitchFamily="34" charset="0"/>
              <a:buChar char="•"/>
            </a:pPr>
            <a:r>
              <a:rPr lang="en-AU" sz="1600" dirty="0"/>
              <a:t>The empty house</a:t>
            </a:r>
            <a:endParaRPr lang="en-US" sz="1600" dirty="0"/>
          </a:p>
          <a:p>
            <a:pPr marL="285750" lvl="0" indent="-285750">
              <a:buFont typeface="Arial" panose="020B0604020202020204" pitchFamily="34" charset="0"/>
              <a:buChar char="•"/>
            </a:pPr>
            <a:r>
              <a:rPr lang="en-AU" sz="1600" dirty="0"/>
              <a:t>The mysterious box</a:t>
            </a:r>
            <a:endParaRPr lang="en-US" sz="1600" dirty="0"/>
          </a:p>
          <a:p>
            <a:pPr marL="285750" lvl="0" indent="-285750">
              <a:buFont typeface="Arial" panose="020B0604020202020204" pitchFamily="34" charset="0"/>
              <a:buChar char="•"/>
            </a:pPr>
            <a:r>
              <a:rPr lang="en-AU" sz="1600" dirty="0"/>
              <a:t>The small red door</a:t>
            </a:r>
            <a:endParaRPr lang="en-US" sz="1600" dirty="0"/>
          </a:p>
          <a:p>
            <a:pPr marL="285750" lvl="0" indent="-285750">
              <a:buFont typeface="Arial" panose="020B0604020202020204" pitchFamily="34" charset="0"/>
              <a:buChar char="•"/>
            </a:pPr>
            <a:r>
              <a:rPr lang="en-AU" sz="1600" dirty="0"/>
              <a:t>I was so afraid…</a:t>
            </a:r>
            <a:endParaRPr lang="en-US" sz="1600" dirty="0"/>
          </a:p>
          <a:p>
            <a:pPr marL="285750" lvl="0" indent="-285750">
              <a:buFont typeface="Arial" panose="020B0604020202020204" pitchFamily="34" charset="0"/>
              <a:buChar char="•"/>
            </a:pPr>
            <a:r>
              <a:rPr lang="en-AU" sz="1600" dirty="0"/>
              <a:t>“You’re wanted in the office…”</a:t>
            </a:r>
            <a:endParaRPr lang="en-US" sz="1600" dirty="0"/>
          </a:p>
          <a:p>
            <a:pPr marL="285750" lvl="0" indent="-285750">
              <a:buFont typeface="Arial" panose="020B0604020202020204" pitchFamily="34" charset="0"/>
              <a:buChar char="•"/>
            </a:pPr>
            <a:r>
              <a:rPr lang="en-AU" sz="1600" dirty="0"/>
              <a:t>The surprise</a:t>
            </a:r>
            <a:endParaRPr lang="en-US" sz="1600" dirty="0"/>
          </a:p>
          <a:p>
            <a:pPr marL="285750" lvl="0" indent="-285750">
              <a:buFont typeface="Arial" panose="020B0604020202020204" pitchFamily="34" charset="0"/>
              <a:buChar char="•"/>
            </a:pPr>
            <a:r>
              <a:rPr lang="en-AU" sz="1600" dirty="0"/>
              <a:t>Who did it?</a:t>
            </a:r>
            <a:endParaRPr lang="en-US" sz="1600" dirty="0"/>
          </a:p>
          <a:p>
            <a:r>
              <a:rPr lang="en-AU" sz="1600" dirty="0"/>
              <a:t> </a:t>
            </a:r>
            <a:endParaRPr lang="en-US" sz="1600" dirty="0"/>
          </a:p>
          <a:p>
            <a:endParaRPr lang="en-GB" sz="1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563888" y="1275606"/>
            <a:ext cx="2029460" cy="304800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364088" y="1656606"/>
            <a:ext cx="3048000" cy="2286000"/>
          </a:xfrm>
          <a:prstGeom prst="rect">
            <a:avLst/>
          </a:prstGeom>
        </p:spPr>
      </p:pic>
    </p:spTree>
    <p:extLst>
      <p:ext uri="{BB962C8B-B14F-4D97-AF65-F5344CB8AC3E}">
        <p14:creationId xmlns:p14="http://schemas.microsoft.com/office/powerpoint/2010/main" val="3835255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7534"/>
            <a:ext cx="3384376" cy="2862322"/>
          </a:xfrm>
          <a:prstGeom prst="rect">
            <a:avLst/>
          </a:prstGeom>
          <a:noFill/>
        </p:spPr>
        <p:txBody>
          <a:bodyPr wrap="square" rtlCol="0">
            <a:spAutoFit/>
          </a:bodyPr>
          <a:lstStyle/>
          <a:p>
            <a:r>
              <a:rPr lang="en-AU" b="1" dirty="0">
                <a:solidFill>
                  <a:srgbClr val="92D050"/>
                </a:solidFill>
              </a:rPr>
              <a:t>Drivers of narrative</a:t>
            </a:r>
            <a:endParaRPr lang="en-US" dirty="0">
              <a:solidFill>
                <a:srgbClr val="92D050"/>
              </a:solidFill>
            </a:endParaRPr>
          </a:p>
          <a:p>
            <a:r>
              <a:rPr lang="en-AU" dirty="0"/>
              <a:t> </a:t>
            </a:r>
            <a:endParaRPr lang="en-US" dirty="0"/>
          </a:p>
          <a:p>
            <a:r>
              <a:rPr lang="en-AU" sz="1600" dirty="0"/>
              <a:t>The first challenge: </a:t>
            </a:r>
            <a:r>
              <a:rPr lang="en-AU" sz="1600" i="1" dirty="0"/>
              <a:t>how do I generate a story out of this</a:t>
            </a:r>
            <a:r>
              <a:rPr lang="en-AU" sz="1600" dirty="0"/>
              <a:t>?</a:t>
            </a:r>
            <a:endParaRPr lang="en-US" sz="1600" dirty="0"/>
          </a:p>
          <a:p>
            <a:r>
              <a:rPr lang="en-AU" sz="1600" dirty="0"/>
              <a:t> </a:t>
            </a:r>
            <a:endParaRPr lang="en-US" sz="1600" dirty="0"/>
          </a:p>
          <a:p>
            <a:r>
              <a:rPr lang="en-AU" sz="1600" dirty="0"/>
              <a:t>We all understand the basic structure of story. </a:t>
            </a:r>
            <a:endParaRPr lang="en-US" sz="1600" dirty="0"/>
          </a:p>
          <a:p>
            <a:r>
              <a:rPr lang="en-AU" sz="1600" dirty="0"/>
              <a:t> </a:t>
            </a:r>
            <a:endParaRPr lang="en-US" sz="1600" dirty="0"/>
          </a:p>
          <a:p>
            <a:r>
              <a:rPr lang="en-AU" sz="1600" dirty="0"/>
              <a:t>The first necessity is germinating a workable idea. What ‘starts’ the narrative?</a:t>
            </a:r>
            <a:endParaRPr lang="en-US" sz="16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067944" y="1851670"/>
            <a:ext cx="4460216" cy="2694047"/>
          </a:xfrm>
          <a:prstGeom prst="rect">
            <a:avLst/>
          </a:prstGeom>
        </p:spPr>
      </p:pic>
    </p:spTree>
    <p:extLst>
      <p:ext uri="{BB962C8B-B14F-4D97-AF65-F5344CB8AC3E}">
        <p14:creationId xmlns:p14="http://schemas.microsoft.com/office/powerpoint/2010/main" val="464285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19166</TotalTime>
  <Words>1161</Words>
  <Application>Microsoft Office PowerPoint</Application>
  <PresentationFormat>On-screen Show (16:9)</PresentationFormat>
  <Paragraphs>497</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cp:lastModifiedBy>
  <cp:revision>244</cp:revision>
  <cp:lastPrinted>2016-02-11T00:14:24Z</cp:lastPrinted>
  <dcterms:created xsi:type="dcterms:W3CDTF">2014-03-02T23:10:02Z</dcterms:created>
  <dcterms:modified xsi:type="dcterms:W3CDTF">2016-04-20T17:24:12Z</dcterms:modified>
</cp:coreProperties>
</file>