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64" r:id="rId2"/>
    <p:sldId id="332"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07" r:id="rId36"/>
    <p:sldId id="363"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8" autoAdjust="0"/>
    <p:restoredTop sz="94971" autoAdjust="0"/>
  </p:normalViewPr>
  <p:slideViewPr>
    <p:cSldViewPr>
      <p:cViewPr varScale="1">
        <p:scale>
          <a:sx n="115" d="100"/>
          <a:sy n="115" d="100"/>
        </p:scale>
        <p:origin x="540" y="108"/>
      </p:cViewPr>
      <p:guideLst>
        <p:guide orient="horz" pos="1620"/>
        <p:guide pos="2880"/>
      </p:guideLst>
    </p:cSldViewPr>
  </p:slideViewPr>
  <p:outlineViewPr>
    <p:cViewPr>
      <p:scale>
        <a:sx n="33" d="100"/>
        <a:sy n="33" d="100"/>
      </p:scale>
      <p:origin x="0" y="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04DE7-15B4-6144-AD59-780D931E7DAC}" type="datetimeFigureOut">
              <a:rPr lang="en-US" smtClean="0"/>
              <a:t>25-Aug-15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91498-726C-AD42-95A7-2A48B0AECB19}" type="slidenum">
              <a:rPr lang="en-US" smtClean="0"/>
              <a:t>‹#›</a:t>
            </a:fld>
            <a:endParaRPr lang="en-US"/>
          </a:p>
        </p:txBody>
      </p:sp>
    </p:spTree>
    <p:extLst>
      <p:ext uri="{BB962C8B-B14F-4D97-AF65-F5344CB8AC3E}">
        <p14:creationId xmlns:p14="http://schemas.microsoft.com/office/powerpoint/2010/main" val="2267638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25/08/2015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8133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25/08/2015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19829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25/08/2015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2362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25/08/2015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857610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t>25/08/2015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42154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t>25/08/2015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511285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t>25/08/2015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05585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t>25/08/2015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65945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t>25/08/2015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959628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25/08/2015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01579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25/08/2015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074183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t>25/08/2015</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t>‹#›</a:t>
            </a:fld>
            <a:endParaRPr lang="en-AU"/>
          </a:p>
        </p:txBody>
      </p:sp>
    </p:spTree>
    <p:extLst>
      <p:ext uri="{BB962C8B-B14F-4D97-AF65-F5344CB8AC3E}">
        <p14:creationId xmlns:p14="http://schemas.microsoft.com/office/powerpoint/2010/main"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ziptal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88024" y="1635646"/>
            <a:ext cx="3758981" cy="2000548"/>
          </a:xfrm>
          <a:prstGeom prst="rect">
            <a:avLst/>
          </a:prstGeom>
          <a:noFill/>
        </p:spPr>
        <p:txBody>
          <a:bodyPr wrap="square" rtlCol="0">
            <a:spAutoFit/>
          </a:bodyPr>
          <a:lstStyle/>
          <a:p>
            <a:pPr algn="ctr"/>
            <a:r>
              <a:rPr lang="en-AU" sz="4400" dirty="0" smtClean="0">
                <a:solidFill>
                  <a:srgbClr val="92D050"/>
                </a:solidFill>
              </a:rPr>
              <a:t>Beyond Words</a:t>
            </a:r>
          </a:p>
          <a:p>
            <a:pPr algn="ctr"/>
            <a:r>
              <a:rPr lang="en-AU" sz="2000" b="1" i="1" dirty="0">
                <a:solidFill>
                  <a:srgbClr val="00B0F0"/>
                </a:solidFill>
              </a:rPr>
              <a:t>Building Reading Comprehension Skills in Junior Primary</a:t>
            </a:r>
            <a:endParaRPr lang="en-AU" sz="2000" dirty="0" smtClean="0">
              <a:solidFill>
                <a:srgbClr val="00B0F0"/>
              </a:solidFill>
            </a:endParaRPr>
          </a:p>
          <a:p>
            <a:pPr algn="ctr"/>
            <a:endParaRPr lang="en-AU" sz="2000" dirty="0" smtClean="0"/>
          </a:p>
          <a:p>
            <a:pPr algn="ctr"/>
            <a:r>
              <a:rPr lang="en-AU" sz="2000" dirty="0" smtClean="0">
                <a:solidFill>
                  <a:schemeClr val="tx1">
                    <a:lumMod val="50000"/>
                    <a:lumOff val="50000"/>
                  </a:schemeClr>
                </a:solidFill>
              </a:rPr>
              <a:t>Webinar by </a:t>
            </a:r>
            <a:r>
              <a:rPr lang="en-AU" sz="2000" dirty="0" smtClean="0">
                <a:solidFill>
                  <a:schemeClr val="tx1">
                    <a:lumMod val="50000"/>
                    <a:lumOff val="50000"/>
                  </a:schemeClr>
                </a:solidFill>
              </a:rPr>
              <a:t>Ziptales.com</a:t>
            </a:r>
            <a:endParaRPr lang="en-US" sz="2000" dirty="0">
              <a:solidFill>
                <a:schemeClr val="tx1">
                  <a:lumMod val="50000"/>
                  <a:lumOff val="50000"/>
                </a:schemeClr>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04294" y="1059582"/>
            <a:ext cx="3848100" cy="2886075"/>
          </a:xfrm>
          <a:prstGeom prst="rect">
            <a:avLst/>
          </a:prstGeom>
        </p:spPr>
      </p:pic>
    </p:spTree>
    <p:extLst>
      <p:ext uri="{BB962C8B-B14F-4D97-AF65-F5344CB8AC3E}">
        <p14:creationId xmlns:p14="http://schemas.microsoft.com/office/powerpoint/2010/main" val="163944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4608512" cy="4031873"/>
          </a:xfrm>
          <a:prstGeom prst="rect">
            <a:avLst/>
          </a:prstGeom>
          <a:noFill/>
        </p:spPr>
        <p:txBody>
          <a:bodyPr wrap="square" rtlCol="0">
            <a:spAutoFit/>
          </a:bodyPr>
          <a:lstStyle/>
          <a:p>
            <a:r>
              <a:rPr lang="en-AU" sz="3200" b="1" dirty="0">
                <a:solidFill>
                  <a:srgbClr val="92D050"/>
                </a:solidFill>
              </a:rPr>
              <a:t>Skill 2: Connecting Real Life Experiences to </a:t>
            </a:r>
            <a:r>
              <a:rPr lang="en-AU" sz="3200" b="1" dirty="0" smtClean="0">
                <a:solidFill>
                  <a:srgbClr val="92D050"/>
                </a:solidFill>
              </a:rPr>
              <a:t>Texts</a:t>
            </a:r>
          </a:p>
          <a:p>
            <a:endParaRPr lang="en-GB" sz="1600" dirty="0"/>
          </a:p>
          <a:p>
            <a:r>
              <a:rPr lang="en-AU" sz="1600" b="1" dirty="0" smtClean="0">
                <a:solidFill>
                  <a:srgbClr val="00B0F0"/>
                </a:solidFill>
              </a:rPr>
              <a:t>Connecting </a:t>
            </a:r>
            <a:r>
              <a:rPr lang="en-AU" sz="1600" b="1" dirty="0">
                <a:solidFill>
                  <a:srgbClr val="00B0F0"/>
                </a:solidFill>
              </a:rPr>
              <a:t>real-life experiences to texts</a:t>
            </a:r>
            <a:r>
              <a:rPr lang="en-AU" sz="1600" dirty="0">
                <a:solidFill>
                  <a:srgbClr val="00B0F0"/>
                </a:solidFill>
              </a:rPr>
              <a:t> </a:t>
            </a:r>
            <a:r>
              <a:rPr lang="en-AU" sz="1600" dirty="0"/>
              <a:t>helps students to:</a:t>
            </a:r>
            <a:endParaRPr lang="en-GB" sz="1600" dirty="0"/>
          </a:p>
          <a:p>
            <a:r>
              <a:rPr lang="en-AU" sz="1600" dirty="0"/>
              <a:t> </a:t>
            </a:r>
            <a:endParaRPr lang="en-GB" sz="1600" dirty="0"/>
          </a:p>
          <a:p>
            <a:pPr marL="285750" lvl="0" indent="-285750">
              <a:buFont typeface="Wingdings" panose="05000000000000000000" pitchFamily="2" charset="2"/>
              <a:buChar char="ü"/>
            </a:pPr>
            <a:r>
              <a:rPr lang="en-AU" sz="1600" dirty="0"/>
              <a:t>become more motivated to engage fully in the reading experience</a:t>
            </a:r>
            <a:endParaRPr lang="en-GB" sz="1600" dirty="0"/>
          </a:p>
          <a:p>
            <a:pPr marL="285750" lvl="0" indent="-285750">
              <a:buFont typeface="Wingdings" panose="05000000000000000000" pitchFamily="2" charset="2"/>
              <a:buChar char="ü"/>
            </a:pPr>
            <a:r>
              <a:rPr lang="en-AU" sz="1600" dirty="0"/>
              <a:t>gain a deeper understanding of particular story elements, such as why a character is feeling or acting a certain way </a:t>
            </a:r>
            <a:endParaRPr lang="en-GB" sz="1600" dirty="0"/>
          </a:p>
          <a:p>
            <a:pPr marL="285750" lvl="0" indent="-285750">
              <a:buFont typeface="Wingdings" panose="05000000000000000000" pitchFamily="2" charset="2"/>
              <a:buChar char="ü"/>
            </a:pPr>
            <a:r>
              <a:rPr lang="en-AU" sz="1600" dirty="0"/>
              <a:t>increase their understanding why a plot is unfolding as it is.</a:t>
            </a:r>
            <a:endParaRPr lang="en-GB" sz="1600" dirty="0"/>
          </a:p>
          <a:p>
            <a:endParaRPr lang="en-GB"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436096" y="1293869"/>
            <a:ext cx="2920752" cy="2566799"/>
          </a:xfrm>
          <a:prstGeom prst="rect">
            <a:avLst/>
          </a:prstGeom>
        </p:spPr>
      </p:pic>
    </p:spTree>
    <p:extLst>
      <p:ext uri="{BB962C8B-B14F-4D97-AF65-F5344CB8AC3E}">
        <p14:creationId xmlns:p14="http://schemas.microsoft.com/office/powerpoint/2010/main" val="658797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7632848" cy="4524315"/>
          </a:xfrm>
          <a:prstGeom prst="rect">
            <a:avLst/>
          </a:prstGeom>
          <a:noFill/>
        </p:spPr>
        <p:txBody>
          <a:bodyPr wrap="square" rtlCol="0">
            <a:spAutoFit/>
          </a:bodyPr>
          <a:lstStyle/>
          <a:p>
            <a:r>
              <a:rPr lang="en-AU" sz="1600" b="1" dirty="0">
                <a:solidFill>
                  <a:srgbClr val="92D050"/>
                </a:solidFill>
              </a:rPr>
              <a:t>Skill 2: Connecting Real Life Experiences to </a:t>
            </a:r>
            <a:r>
              <a:rPr lang="en-AU" sz="1600" b="1" dirty="0" smtClean="0">
                <a:solidFill>
                  <a:srgbClr val="92D050"/>
                </a:solidFill>
              </a:rPr>
              <a:t>Texts | Activities</a:t>
            </a:r>
            <a:r>
              <a:rPr lang="en-AU" sz="1600" b="1" dirty="0">
                <a:solidFill>
                  <a:srgbClr val="92D050"/>
                </a:solidFill>
              </a:rPr>
              <a:t>:</a:t>
            </a:r>
            <a:endParaRPr lang="en-GB" sz="1600" dirty="0">
              <a:solidFill>
                <a:srgbClr val="92D050"/>
              </a:solidFill>
            </a:endParaRPr>
          </a:p>
          <a:p>
            <a:r>
              <a:rPr lang="en-AU" sz="1600" b="1" dirty="0"/>
              <a:t> </a:t>
            </a:r>
            <a:endParaRPr lang="en-GB" sz="1600" dirty="0"/>
          </a:p>
          <a:p>
            <a:r>
              <a:rPr lang="en-AU" sz="1600" b="1" dirty="0">
                <a:solidFill>
                  <a:schemeClr val="bg1"/>
                </a:solidFill>
              </a:rPr>
              <a:t>Connecting to Characters</a:t>
            </a:r>
            <a:endParaRPr lang="en-GB" sz="1600" dirty="0">
              <a:solidFill>
                <a:schemeClr val="bg1"/>
              </a:solidFill>
            </a:endParaRPr>
          </a:p>
          <a:p>
            <a:r>
              <a:rPr lang="en-AU" sz="1600" dirty="0"/>
              <a:t> </a:t>
            </a:r>
            <a:endParaRPr lang="en-GB" sz="1600" dirty="0"/>
          </a:p>
          <a:p>
            <a:r>
              <a:rPr lang="en-AU" sz="1600" dirty="0"/>
              <a:t>After reading a text, ask students to reflect on how they are similar and different to characters in the story e.g.  </a:t>
            </a:r>
            <a:r>
              <a:rPr lang="en-AU" sz="1600" i="1" dirty="0"/>
              <a:t>Let’s Get Wet </a:t>
            </a:r>
            <a:r>
              <a:rPr lang="en-AU" sz="1600" dirty="0"/>
              <a:t>(Ziptales Set 1 Easy Reader) </a:t>
            </a:r>
            <a:endParaRPr lang="en-GB" sz="1600" dirty="0"/>
          </a:p>
          <a:p>
            <a:pPr lvl="0"/>
            <a:endParaRPr lang="en-AU" sz="1600" dirty="0"/>
          </a:p>
          <a:p>
            <a:pPr lvl="0"/>
            <a:endParaRPr lang="en-AU" sz="1600" dirty="0" smtClean="0"/>
          </a:p>
          <a:p>
            <a:pPr lvl="0"/>
            <a:endParaRPr lang="en-AU" sz="1600" dirty="0"/>
          </a:p>
          <a:p>
            <a:pPr lvl="0"/>
            <a:endParaRPr lang="en-AU" sz="1600" dirty="0" smtClean="0"/>
          </a:p>
          <a:p>
            <a:pPr lvl="0"/>
            <a:endParaRPr lang="en-AU" sz="1600" dirty="0"/>
          </a:p>
          <a:p>
            <a:pPr lvl="0"/>
            <a:endParaRPr lang="en-AU" sz="1600" dirty="0" smtClean="0"/>
          </a:p>
          <a:p>
            <a:r>
              <a:rPr lang="en-AU" sz="1600" dirty="0"/>
              <a:t>Students could reflect on a time in their life when they felt the same way as the characters in a text e.g. in </a:t>
            </a:r>
            <a:r>
              <a:rPr lang="en-AU" sz="1600" i="1" dirty="0"/>
              <a:t>Wendy and the Dragon </a:t>
            </a:r>
            <a:r>
              <a:rPr lang="en-AU" sz="1600" dirty="0"/>
              <a:t>(Ziptales Storytime), Wendy finds a dragon’s egg on a beach. Students could draw or write about a time when they found something special. </a:t>
            </a:r>
            <a:endParaRPr lang="en-GB" sz="1600" dirty="0"/>
          </a:p>
          <a:p>
            <a:r>
              <a:rPr lang="en-AU" sz="1600" dirty="0"/>
              <a:t> </a:t>
            </a:r>
            <a:endParaRPr lang="en-GB" sz="1600" dirty="0"/>
          </a:p>
          <a:p>
            <a:pPr lvl="0"/>
            <a:endParaRPr lang="en-GB" sz="1600" dirty="0"/>
          </a:p>
          <a:p>
            <a:endParaRPr lang="en-GB" sz="1600" dirty="0"/>
          </a:p>
        </p:txBody>
      </p:sp>
      <p:graphicFrame>
        <p:nvGraphicFramePr>
          <p:cNvPr id="6" name="Table 5"/>
          <p:cNvGraphicFramePr>
            <a:graphicFrameLocks noGrp="1"/>
          </p:cNvGraphicFramePr>
          <p:nvPr>
            <p:extLst>
              <p:ext uri="{D42A27DB-BD31-4B8C-83A1-F6EECF244321}">
                <p14:modId xmlns:p14="http://schemas.microsoft.com/office/powerpoint/2010/main" val="1917787977"/>
              </p:ext>
            </p:extLst>
          </p:nvPr>
        </p:nvGraphicFramePr>
        <p:xfrm>
          <a:off x="1619672" y="2388294"/>
          <a:ext cx="5725160" cy="1146810"/>
        </p:xfrm>
        <a:graphic>
          <a:graphicData uri="http://schemas.openxmlformats.org/drawingml/2006/table">
            <a:tbl>
              <a:tblPr firstRow="1" firstCol="1" bandRow="1">
                <a:tableStyleId>{5C22544A-7EE6-4342-B048-85BDC9FD1C3A}</a:tableStyleId>
              </a:tblPr>
              <a:tblGrid>
                <a:gridCol w="2862580"/>
                <a:gridCol w="2862580"/>
              </a:tblGrid>
              <a:tr h="0">
                <a:tc>
                  <a:txBody>
                    <a:bodyPr/>
                    <a:lstStyle/>
                    <a:p>
                      <a:pPr marL="0" marR="0" algn="ctr">
                        <a:lnSpc>
                          <a:spcPct val="106000"/>
                        </a:lnSpc>
                        <a:spcBef>
                          <a:spcPts val="0"/>
                        </a:spcBef>
                        <a:spcAft>
                          <a:spcPts val="0"/>
                        </a:spcAft>
                      </a:pPr>
                      <a:r>
                        <a:rPr lang="en-AU" sz="1200" dirty="0">
                          <a:effectLst/>
                        </a:rPr>
                        <a:t>How am I similar to Ned and 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AU" sz="1200">
                          <a:effectLst/>
                        </a:rPr>
                        <a:t>How am I different to Ned and 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6000"/>
                        </a:lnSpc>
                        <a:spcBef>
                          <a:spcPts val="0"/>
                        </a:spcBef>
                        <a:spcAft>
                          <a:spcPts val="0"/>
                        </a:spcAft>
                      </a:pPr>
                      <a:r>
                        <a:rPr lang="en-AU" sz="1200" dirty="0">
                          <a:effectLst/>
                        </a:rPr>
                        <a:t> </a:t>
                      </a:r>
                      <a:endParaRPr lang="en-GB" sz="1100" dirty="0">
                        <a:effectLst/>
                      </a:endParaRPr>
                    </a:p>
                    <a:p>
                      <a:pPr marL="0" marR="0" algn="ctr">
                        <a:lnSpc>
                          <a:spcPct val="106000"/>
                        </a:lnSpc>
                        <a:spcBef>
                          <a:spcPts val="0"/>
                        </a:spcBef>
                        <a:spcAft>
                          <a:spcPts val="0"/>
                        </a:spcAft>
                      </a:pPr>
                      <a:r>
                        <a:rPr lang="en-AU" sz="1200" dirty="0">
                          <a:effectLst/>
                        </a:rPr>
                        <a:t>I have a pet dog.</a:t>
                      </a:r>
                      <a:endParaRPr lang="en-GB" sz="1100" dirty="0">
                        <a:effectLst/>
                      </a:endParaRPr>
                    </a:p>
                    <a:p>
                      <a:pPr marL="0" marR="0" algn="ctr">
                        <a:lnSpc>
                          <a:spcPct val="106000"/>
                        </a:lnSpc>
                        <a:spcBef>
                          <a:spcPts val="0"/>
                        </a:spcBef>
                        <a:spcAft>
                          <a:spcPts val="0"/>
                        </a:spcAft>
                      </a:pPr>
                      <a:r>
                        <a:rPr lang="en-AU" sz="1200" dirty="0">
                          <a:effectLst/>
                        </a:rPr>
                        <a:t>I love getting wet.</a:t>
                      </a:r>
                      <a:endParaRPr lang="en-GB" sz="1100" dirty="0">
                        <a:effectLst/>
                      </a:endParaRPr>
                    </a:p>
                    <a:p>
                      <a:pPr marL="0" marR="0" algn="ctr">
                        <a:lnSpc>
                          <a:spcPct val="106000"/>
                        </a:lnSpc>
                        <a:spcBef>
                          <a:spcPts val="0"/>
                        </a:spcBef>
                        <a:spcAft>
                          <a:spcPts val="0"/>
                        </a:spcAft>
                      </a:pPr>
                      <a:r>
                        <a:rPr lang="en-AU" sz="1200" dirty="0">
                          <a:effectLst/>
                        </a:rPr>
                        <a:t>I like playing in the bath before bed.</a:t>
                      </a:r>
                      <a:endParaRPr lang="en-GB" sz="1100" dirty="0">
                        <a:effectLst/>
                      </a:endParaRPr>
                    </a:p>
                    <a:p>
                      <a:pPr marL="0" marR="0" algn="ctr">
                        <a:lnSpc>
                          <a:spcPct val="106000"/>
                        </a:lnSpc>
                        <a:spcBef>
                          <a:spcPts val="0"/>
                        </a:spcBef>
                        <a:spcAft>
                          <a:spcPts val="0"/>
                        </a:spcAft>
                      </a:pPr>
                      <a:r>
                        <a:rPr lang="en-AU"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AU" sz="1200" dirty="0">
                          <a:effectLst/>
                        </a:rPr>
                        <a:t> </a:t>
                      </a:r>
                      <a:endParaRPr lang="en-GB" sz="1100" dirty="0">
                        <a:effectLst/>
                      </a:endParaRPr>
                    </a:p>
                    <a:p>
                      <a:pPr marL="0" marR="0" algn="ctr">
                        <a:lnSpc>
                          <a:spcPct val="106000"/>
                        </a:lnSpc>
                        <a:spcBef>
                          <a:spcPts val="0"/>
                        </a:spcBef>
                        <a:spcAft>
                          <a:spcPts val="0"/>
                        </a:spcAft>
                      </a:pPr>
                      <a:r>
                        <a:rPr lang="en-AU" sz="1200" dirty="0">
                          <a:effectLst/>
                        </a:rPr>
                        <a:t>My grandpa doesn’t have a tin shed.</a:t>
                      </a:r>
                      <a:endParaRPr lang="en-GB" sz="1100" dirty="0">
                        <a:effectLst/>
                      </a:endParaRPr>
                    </a:p>
                    <a:p>
                      <a:pPr marL="0" marR="0" algn="ctr">
                        <a:lnSpc>
                          <a:spcPct val="106000"/>
                        </a:lnSpc>
                        <a:spcBef>
                          <a:spcPts val="0"/>
                        </a:spcBef>
                        <a:spcAft>
                          <a:spcPts val="0"/>
                        </a:spcAft>
                      </a:pPr>
                      <a:r>
                        <a:rPr lang="en-AU" sz="1200" dirty="0">
                          <a:effectLst/>
                        </a:rPr>
                        <a:t>I don’t have pet ducks.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07684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7632848" cy="3662541"/>
          </a:xfrm>
          <a:prstGeom prst="rect">
            <a:avLst/>
          </a:prstGeom>
          <a:noFill/>
        </p:spPr>
        <p:txBody>
          <a:bodyPr wrap="square" rtlCol="0">
            <a:spAutoFit/>
          </a:bodyPr>
          <a:lstStyle/>
          <a:p>
            <a:r>
              <a:rPr lang="en-AU" sz="1600" b="1" dirty="0">
                <a:solidFill>
                  <a:srgbClr val="92D050"/>
                </a:solidFill>
              </a:rPr>
              <a:t>Skill 2: Connecting Real Life Experiences to Texts | Activities:</a:t>
            </a:r>
            <a:endParaRPr lang="en-GB" sz="1600" dirty="0">
              <a:solidFill>
                <a:srgbClr val="92D050"/>
              </a:solidFill>
            </a:endParaRPr>
          </a:p>
          <a:p>
            <a:r>
              <a:rPr lang="en-AU" sz="1600" b="1" dirty="0"/>
              <a:t> </a:t>
            </a:r>
            <a:endParaRPr lang="en-GB" sz="1600" dirty="0"/>
          </a:p>
          <a:p>
            <a:r>
              <a:rPr lang="en-AU" sz="1600" b="1" dirty="0">
                <a:solidFill>
                  <a:schemeClr val="bg1"/>
                </a:solidFill>
              </a:rPr>
              <a:t>Connecting to Events</a:t>
            </a:r>
            <a:endParaRPr lang="en-GB" sz="1600" dirty="0">
              <a:solidFill>
                <a:schemeClr val="bg1"/>
              </a:solidFill>
            </a:endParaRPr>
          </a:p>
          <a:p>
            <a:r>
              <a:rPr lang="en-AU" sz="1600" dirty="0"/>
              <a:t> </a:t>
            </a:r>
            <a:endParaRPr lang="en-GB" sz="1600" dirty="0"/>
          </a:p>
          <a:p>
            <a:r>
              <a:rPr lang="en-AU" sz="1600" dirty="0"/>
              <a:t>Children make meaning from a text when they can relate the event to their own experiences. Use sentence starters such as the following to springboard a discussion or writing activity:</a:t>
            </a:r>
            <a:endParaRPr lang="en-GB" sz="1600" dirty="0"/>
          </a:p>
          <a:p>
            <a:r>
              <a:rPr lang="en-AU" sz="1600" dirty="0"/>
              <a:t> </a:t>
            </a:r>
            <a:endParaRPr lang="en-GB" sz="1600" dirty="0"/>
          </a:p>
          <a:p>
            <a:pPr lvl="0"/>
            <a:r>
              <a:rPr lang="en-AU" sz="2400" dirty="0"/>
              <a:t>Something like that happened to me when…</a:t>
            </a:r>
            <a:endParaRPr lang="en-GB" sz="2400" dirty="0"/>
          </a:p>
          <a:p>
            <a:pPr lvl="0"/>
            <a:r>
              <a:rPr lang="en-AU" sz="2400" dirty="0"/>
              <a:t>If that happened to me I would....</a:t>
            </a:r>
            <a:endParaRPr lang="en-GB" sz="2400" dirty="0"/>
          </a:p>
          <a:p>
            <a:pPr lvl="0"/>
            <a:r>
              <a:rPr lang="en-AU" sz="2400" dirty="0"/>
              <a:t>This reminds me of a time when I…</a:t>
            </a:r>
            <a:endParaRPr lang="en-GB" sz="2400" dirty="0"/>
          </a:p>
          <a:p>
            <a:pPr lvl="0"/>
            <a:endParaRPr lang="en-GB" sz="1600" dirty="0"/>
          </a:p>
          <a:p>
            <a:endParaRPr lang="en-GB" sz="1600" dirty="0"/>
          </a:p>
        </p:txBody>
      </p:sp>
    </p:spTree>
    <p:extLst>
      <p:ext uri="{BB962C8B-B14F-4D97-AF65-F5344CB8AC3E}">
        <p14:creationId xmlns:p14="http://schemas.microsoft.com/office/powerpoint/2010/main" val="22935986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55526"/>
            <a:ext cx="4464496" cy="4031873"/>
          </a:xfrm>
          <a:prstGeom prst="rect">
            <a:avLst/>
          </a:prstGeom>
          <a:noFill/>
        </p:spPr>
        <p:txBody>
          <a:bodyPr wrap="square" rtlCol="0">
            <a:spAutoFit/>
          </a:bodyPr>
          <a:lstStyle/>
          <a:p>
            <a:pPr fontAlgn="t"/>
            <a:r>
              <a:rPr lang="en-US" sz="3200" b="1" dirty="0">
                <a:solidFill>
                  <a:srgbClr val="92D050"/>
                </a:solidFill>
              </a:rPr>
              <a:t>Skill 3: Making </a:t>
            </a:r>
            <a:r>
              <a:rPr lang="en-US" sz="3200" b="1" dirty="0" smtClean="0">
                <a:solidFill>
                  <a:srgbClr val="92D050"/>
                </a:solidFill>
              </a:rPr>
              <a:t>Predictions</a:t>
            </a:r>
          </a:p>
          <a:p>
            <a:pPr fontAlgn="t"/>
            <a:endParaRPr lang="en-US" sz="1600" b="1" dirty="0"/>
          </a:p>
          <a:p>
            <a:pPr fontAlgn="t"/>
            <a:r>
              <a:rPr lang="en-US" sz="1600" b="1" dirty="0">
                <a:solidFill>
                  <a:srgbClr val="00B0F0"/>
                </a:solidFill>
              </a:rPr>
              <a:t>Making predictions</a:t>
            </a:r>
            <a:r>
              <a:rPr lang="en-US" sz="1600" dirty="0">
                <a:solidFill>
                  <a:srgbClr val="00B0F0"/>
                </a:solidFill>
              </a:rPr>
              <a:t> </a:t>
            </a:r>
            <a:r>
              <a:rPr lang="en-AU" sz="1600" dirty="0"/>
              <a:t>helps students to:</a:t>
            </a:r>
            <a:endParaRPr lang="en-GB" sz="1600" dirty="0"/>
          </a:p>
          <a:p>
            <a:pPr fontAlgn="t"/>
            <a:r>
              <a:rPr lang="en-AU" sz="1600" dirty="0"/>
              <a:t> </a:t>
            </a:r>
            <a:endParaRPr lang="en-GB" sz="1600" dirty="0"/>
          </a:p>
          <a:p>
            <a:pPr marL="285750" lvl="0" indent="-285750" fontAlgn="t">
              <a:buFont typeface="Wingdings" panose="05000000000000000000" pitchFamily="2" charset="2"/>
              <a:buChar char="ü"/>
            </a:pPr>
            <a:r>
              <a:rPr lang="en-US" sz="1600" dirty="0"/>
              <a:t>become fully engaged in the reading experience</a:t>
            </a:r>
            <a:endParaRPr lang="en-GB" sz="1600" dirty="0"/>
          </a:p>
          <a:p>
            <a:pPr marL="285750" lvl="0" indent="-285750" fontAlgn="t">
              <a:buFont typeface="Wingdings" panose="05000000000000000000" pitchFamily="2" charset="2"/>
              <a:buChar char="ü"/>
            </a:pPr>
            <a:r>
              <a:rPr lang="en-AU" sz="1600" dirty="0"/>
              <a:t>recall visual and written details in the text </a:t>
            </a:r>
            <a:endParaRPr lang="en-GB" sz="1600" dirty="0"/>
          </a:p>
          <a:p>
            <a:pPr marL="285750" lvl="0" indent="-285750" fontAlgn="t">
              <a:buFont typeface="Wingdings" panose="05000000000000000000" pitchFamily="2" charset="2"/>
              <a:buChar char="ü"/>
            </a:pPr>
            <a:r>
              <a:rPr lang="en-AU" sz="1600" dirty="0"/>
              <a:t>anticipate the direction in which a text is heading</a:t>
            </a:r>
            <a:endParaRPr lang="en-GB" sz="1600" dirty="0"/>
          </a:p>
          <a:p>
            <a:pPr marL="285750" lvl="0" indent="-285750" fontAlgn="t">
              <a:buFont typeface="Wingdings" panose="05000000000000000000" pitchFamily="2" charset="2"/>
              <a:buChar char="ü"/>
            </a:pPr>
            <a:r>
              <a:rPr lang="en-AU" sz="1600" dirty="0"/>
              <a:t>use personal experiences and prior knowledge to relate to text</a:t>
            </a:r>
            <a:endParaRPr lang="en-GB" sz="1600" dirty="0"/>
          </a:p>
          <a:p>
            <a:pPr marL="285750" lvl="0" indent="-285750" fontAlgn="t">
              <a:buFont typeface="Wingdings" panose="05000000000000000000" pitchFamily="2" charset="2"/>
              <a:buChar char="ü"/>
            </a:pPr>
            <a:r>
              <a:rPr lang="en-AU" sz="1600" dirty="0"/>
              <a:t>reread for information</a:t>
            </a:r>
            <a:endParaRPr lang="en-GB" sz="1600" dirty="0"/>
          </a:p>
          <a:p>
            <a:pPr marL="285750" lvl="0" indent="-285750" fontAlgn="t">
              <a:buFont typeface="Wingdings" panose="05000000000000000000" pitchFamily="2" charset="2"/>
              <a:buChar char="ü"/>
            </a:pPr>
            <a:r>
              <a:rPr lang="en-AU" sz="1600" dirty="0"/>
              <a:t>draw conclusions about a text </a:t>
            </a:r>
            <a:endParaRPr lang="en-GB" sz="1600" dirty="0"/>
          </a:p>
          <a:p>
            <a:pPr fontAlgn="t"/>
            <a:endParaRPr lang="en-GB"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220072" y="1563638"/>
            <a:ext cx="3291840" cy="2190115"/>
          </a:xfrm>
          <a:prstGeom prst="rect">
            <a:avLst/>
          </a:prstGeom>
        </p:spPr>
      </p:pic>
    </p:spTree>
    <p:extLst>
      <p:ext uri="{BB962C8B-B14F-4D97-AF65-F5344CB8AC3E}">
        <p14:creationId xmlns:p14="http://schemas.microsoft.com/office/powerpoint/2010/main" val="601525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4536504" cy="3785652"/>
          </a:xfrm>
          <a:prstGeom prst="rect">
            <a:avLst/>
          </a:prstGeom>
          <a:noFill/>
        </p:spPr>
        <p:txBody>
          <a:bodyPr wrap="square" rtlCol="0">
            <a:spAutoFit/>
          </a:bodyPr>
          <a:lstStyle/>
          <a:p>
            <a:pPr fontAlgn="t"/>
            <a:r>
              <a:rPr lang="en-US" sz="1600" b="1" dirty="0">
                <a:solidFill>
                  <a:srgbClr val="92D050"/>
                </a:solidFill>
              </a:rPr>
              <a:t>Skill 3: Making </a:t>
            </a:r>
            <a:r>
              <a:rPr lang="en-US" sz="1600" b="1" dirty="0" smtClean="0">
                <a:solidFill>
                  <a:srgbClr val="92D050"/>
                </a:solidFill>
              </a:rPr>
              <a:t>Predictions | Activities </a:t>
            </a:r>
            <a:endParaRPr lang="en-GB" sz="1600" dirty="0">
              <a:solidFill>
                <a:srgbClr val="92D050"/>
              </a:solidFill>
            </a:endParaRPr>
          </a:p>
          <a:p>
            <a:pPr fontAlgn="t"/>
            <a:r>
              <a:rPr lang="en-US" sz="1600" b="1" dirty="0"/>
              <a:t> </a:t>
            </a:r>
            <a:endParaRPr lang="en-GB" sz="1600" dirty="0"/>
          </a:p>
          <a:p>
            <a:pPr fontAlgn="t"/>
            <a:r>
              <a:rPr lang="en-US" sz="1600" b="1" dirty="0">
                <a:solidFill>
                  <a:schemeClr val="bg1"/>
                </a:solidFill>
              </a:rPr>
              <a:t>Guess what’s in the bag</a:t>
            </a:r>
            <a:endParaRPr lang="en-GB" sz="1600" dirty="0">
              <a:solidFill>
                <a:schemeClr val="bg1"/>
              </a:solidFill>
            </a:endParaRPr>
          </a:p>
          <a:p>
            <a:pPr fontAlgn="t"/>
            <a:r>
              <a:rPr lang="en-US" sz="1600" b="1" dirty="0"/>
              <a:t> </a:t>
            </a:r>
            <a:endParaRPr lang="en-GB" sz="1600" dirty="0"/>
          </a:p>
          <a:p>
            <a:pPr fontAlgn="t"/>
            <a:r>
              <a:rPr lang="en-US" sz="1600" dirty="0"/>
              <a:t>Introduce the concept of ‘predicting’ by getting students to take turns describing an object hidden from view inside a bag. Other students try to guess what object is being described. </a:t>
            </a:r>
            <a:endParaRPr lang="en-US" sz="1600" dirty="0" smtClean="0"/>
          </a:p>
          <a:p>
            <a:pPr fontAlgn="t"/>
            <a:endParaRPr lang="en-US" sz="1600" dirty="0"/>
          </a:p>
          <a:p>
            <a:pPr fontAlgn="t"/>
            <a:r>
              <a:rPr lang="en-US" sz="1600" dirty="0" smtClean="0"/>
              <a:t>The </a:t>
            </a:r>
            <a:r>
              <a:rPr lang="en-US" sz="1600" dirty="0"/>
              <a:t>objects should all have something in common such as musical instruments, sporting equipment or popular types of toys. The other students try to guess what object is being described.  </a:t>
            </a:r>
            <a:endParaRPr lang="en-GB" sz="1600" dirty="0"/>
          </a:p>
          <a:p>
            <a:pPr lvl="0" fontAlgn="t"/>
            <a:r>
              <a:rPr lang="en-AU" sz="1600" dirty="0" smtClean="0"/>
              <a:t> </a:t>
            </a:r>
            <a:endParaRPr lang="en-GB" sz="1600" dirty="0"/>
          </a:p>
          <a:p>
            <a:pPr fontAlgn="t"/>
            <a:endParaRPr lang="en-GB" sz="1600" dirty="0"/>
          </a:p>
        </p:txBody>
      </p:sp>
      <p:pic>
        <p:nvPicPr>
          <p:cNvPr id="11266" name="Picture 2" descr="http://www.careers.ox.ac.uk/wp-content/uploads/2012/05/web_shutterstock_9251633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68" t="-1963" r="20491" b="3782"/>
          <a:stretch/>
        </p:blipFill>
        <p:spPr bwMode="auto">
          <a:xfrm>
            <a:off x="5364088" y="915566"/>
            <a:ext cx="295232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82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7632848" cy="2062103"/>
          </a:xfrm>
          <a:prstGeom prst="rect">
            <a:avLst/>
          </a:prstGeom>
          <a:noFill/>
        </p:spPr>
        <p:txBody>
          <a:bodyPr wrap="square" rtlCol="0">
            <a:spAutoFit/>
          </a:bodyPr>
          <a:lstStyle/>
          <a:p>
            <a:pPr fontAlgn="t"/>
            <a:r>
              <a:rPr lang="en-US" sz="1600" b="1" dirty="0">
                <a:solidFill>
                  <a:srgbClr val="92D050"/>
                </a:solidFill>
              </a:rPr>
              <a:t>Skill 3: Making Predictions | Activities </a:t>
            </a:r>
            <a:endParaRPr lang="en-GB" sz="1600" dirty="0">
              <a:solidFill>
                <a:srgbClr val="92D050"/>
              </a:solidFill>
            </a:endParaRPr>
          </a:p>
          <a:p>
            <a:pPr fontAlgn="t"/>
            <a:r>
              <a:rPr lang="en-US" sz="1600" b="1" dirty="0"/>
              <a:t> </a:t>
            </a:r>
            <a:endParaRPr lang="en-GB" sz="1600" dirty="0"/>
          </a:p>
          <a:p>
            <a:pPr fontAlgn="t"/>
            <a:r>
              <a:rPr lang="en-US" sz="1600" b="1" dirty="0">
                <a:solidFill>
                  <a:schemeClr val="bg1"/>
                </a:solidFill>
              </a:rPr>
              <a:t>Talking about Titles</a:t>
            </a:r>
            <a:endParaRPr lang="en-GB" sz="1600" dirty="0">
              <a:solidFill>
                <a:schemeClr val="bg1"/>
              </a:solidFill>
            </a:endParaRPr>
          </a:p>
          <a:p>
            <a:pPr fontAlgn="t"/>
            <a:r>
              <a:rPr lang="en-US" sz="1600" b="1" dirty="0"/>
              <a:t> </a:t>
            </a:r>
            <a:endParaRPr lang="en-GB" sz="1600" dirty="0"/>
          </a:p>
          <a:p>
            <a:pPr fontAlgn="t"/>
            <a:r>
              <a:rPr lang="en-US" sz="1600" dirty="0"/>
              <a:t>Use relevant titles of texts to make predictions about what the story is about e.g. </a:t>
            </a:r>
            <a:r>
              <a:rPr lang="en-US" sz="1600" i="1" dirty="0"/>
              <a:t>Bad Cat</a:t>
            </a:r>
            <a:r>
              <a:rPr lang="en-US" sz="1600" dirty="0"/>
              <a:t> (Ziptales Set 1 Easy Reader) - What do you think the cat does in the story that is bad? </a:t>
            </a:r>
            <a:endParaRPr lang="en-GB" sz="1600" dirty="0"/>
          </a:p>
          <a:p>
            <a:pPr lvl="0" fontAlgn="t"/>
            <a:r>
              <a:rPr lang="en-AU" sz="1600" dirty="0" smtClean="0"/>
              <a:t> </a:t>
            </a:r>
            <a:endParaRPr lang="en-GB" sz="1600" dirty="0"/>
          </a:p>
          <a:p>
            <a:pPr fontAlgn="t"/>
            <a:endParaRPr lang="en-GB" sz="1600" dirty="0"/>
          </a:p>
        </p:txBody>
      </p:sp>
      <p:pic>
        <p:nvPicPr>
          <p:cNvPr id="2" name="Picture 1"/>
          <p:cNvPicPr>
            <a:picLocks noChangeAspect="1"/>
          </p:cNvPicPr>
          <p:nvPr/>
        </p:nvPicPr>
        <p:blipFill rotWithShape="1">
          <a:blip r:embed="rId2"/>
          <a:srcRect l="27048" t="18166" r="26971" b="30971"/>
          <a:stretch/>
        </p:blipFill>
        <p:spPr>
          <a:xfrm>
            <a:off x="2771800" y="2499742"/>
            <a:ext cx="3240360" cy="2016224"/>
          </a:xfrm>
          <a:prstGeom prst="rect">
            <a:avLst/>
          </a:prstGeom>
        </p:spPr>
      </p:pic>
    </p:spTree>
    <p:extLst>
      <p:ext uri="{BB962C8B-B14F-4D97-AF65-F5344CB8AC3E}">
        <p14:creationId xmlns:p14="http://schemas.microsoft.com/office/powerpoint/2010/main" val="1543115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042956"/>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555526"/>
            <a:ext cx="7632848" cy="3539430"/>
          </a:xfrm>
          <a:prstGeom prst="rect">
            <a:avLst/>
          </a:prstGeom>
          <a:noFill/>
        </p:spPr>
        <p:txBody>
          <a:bodyPr wrap="square" rtlCol="0">
            <a:spAutoFit/>
          </a:bodyPr>
          <a:lstStyle/>
          <a:p>
            <a:pPr fontAlgn="t"/>
            <a:r>
              <a:rPr lang="en-US" sz="1600" b="1" dirty="0">
                <a:solidFill>
                  <a:srgbClr val="92D050"/>
                </a:solidFill>
              </a:rPr>
              <a:t>Skill 3: Making Predictions | Activities </a:t>
            </a:r>
            <a:endParaRPr lang="en-GB" sz="1600" dirty="0">
              <a:solidFill>
                <a:srgbClr val="92D050"/>
              </a:solidFill>
            </a:endParaRPr>
          </a:p>
          <a:p>
            <a:pPr fontAlgn="t"/>
            <a:r>
              <a:rPr lang="en-US" sz="1600" b="1" dirty="0"/>
              <a:t> </a:t>
            </a:r>
            <a:endParaRPr lang="en-GB" sz="1600" dirty="0"/>
          </a:p>
          <a:p>
            <a:pPr fontAlgn="t"/>
            <a:r>
              <a:rPr lang="en-US" sz="1600" b="1" dirty="0">
                <a:solidFill>
                  <a:schemeClr val="bg1"/>
                </a:solidFill>
              </a:rPr>
              <a:t>Story Detectives</a:t>
            </a:r>
            <a:endParaRPr lang="en-GB" sz="1600" dirty="0">
              <a:solidFill>
                <a:schemeClr val="bg1"/>
              </a:solidFill>
            </a:endParaRPr>
          </a:p>
          <a:p>
            <a:pPr fontAlgn="t"/>
            <a:r>
              <a:rPr lang="en-US" sz="1600" b="1" dirty="0"/>
              <a:t> </a:t>
            </a:r>
            <a:endParaRPr lang="en-GB" sz="1600" dirty="0"/>
          </a:p>
          <a:p>
            <a:pPr fontAlgn="t"/>
            <a:r>
              <a:rPr lang="en-US" sz="1600" dirty="0"/>
              <a:t>Encourage students to looking for ‘clues’ that might help them predict what might happen next. Set up a chart like the one below. As a story is read, use focus questions to get the students to make predictions. Try to use different colours for the ‘clues’ depending on whether they are picture clues, word clues or real life clues. For example: </a:t>
            </a:r>
            <a:endParaRPr lang="en-US" sz="1600" dirty="0" smtClean="0"/>
          </a:p>
          <a:p>
            <a:pPr fontAlgn="t"/>
            <a:endParaRPr lang="en-US" sz="1600" dirty="0"/>
          </a:p>
          <a:p>
            <a:pPr fontAlgn="t"/>
            <a:r>
              <a:rPr lang="en-US" sz="1600" i="1" dirty="0"/>
              <a:t>Wendy and </a:t>
            </a:r>
            <a:r>
              <a:rPr lang="en-US" sz="1600" i="1" dirty="0" smtClean="0"/>
              <a:t/>
            </a:r>
            <a:br>
              <a:rPr lang="en-US" sz="1600" i="1" dirty="0" smtClean="0"/>
            </a:br>
            <a:r>
              <a:rPr lang="en-US" sz="1600" i="1" dirty="0" smtClean="0"/>
              <a:t>the </a:t>
            </a:r>
            <a:r>
              <a:rPr lang="en-US" sz="1600" i="1" dirty="0"/>
              <a:t>Dragon</a:t>
            </a:r>
            <a:r>
              <a:rPr lang="en-US" sz="1600" dirty="0"/>
              <a:t> </a:t>
            </a:r>
            <a:r>
              <a:rPr lang="en-US" sz="1600" dirty="0" smtClean="0"/>
              <a:t/>
            </a:r>
            <a:br>
              <a:rPr lang="en-US" sz="1600" dirty="0" smtClean="0"/>
            </a:br>
            <a:r>
              <a:rPr lang="en-US" sz="1600" dirty="0" smtClean="0"/>
              <a:t>(</a:t>
            </a:r>
            <a:r>
              <a:rPr lang="en-US" sz="1600" dirty="0"/>
              <a:t>Ziptales Storytime)</a:t>
            </a:r>
            <a:endParaRPr lang="en-GB" sz="1600" dirty="0"/>
          </a:p>
          <a:p>
            <a:pPr fontAlgn="t"/>
            <a:endParaRPr lang="en-GB" sz="1600" dirty="0"/>
          </a:p>
          <a:p>
            <a:pPr fontAlgn="t"/>
            <a:endParaRPr lang="en-GB" sz="1600" dirty="0"/>
          </a:p>
        </p:txBody>
      </p:sp>
      <p:graphicFrame>
        <p:nvGraphicFramePr>
          <p:cNvPr id="2" name="Table 1"/>
          <p:cNvGraphicFramePr>
            <a:graphicFrameLocks noGrp="1"/>
          </p:cNvGraphicFramePr>
          <p:nvPr>
            <p:extLst>
              <p:ext uri="{D42A27DB-BD31-4B8C-83A1-F6EECF244321}">
                <p14:modId xmlns:p14="http://schemas.microsoft.com/office/powerpoint/2010/main" val="2430359433"/>
              </p:ext>
            </p:extLst>
          </p:nvPr>
        </p:nvGraphicFramePr>
        <p:xfrm>
          <a:off x="2700391" y="2663963"/>
          <a:ext cx="5725160" cy="1938657"/>
        </p:xfrm>
        <a:graphic>
          <a:graphicData uri="http://schemas.openxmlformats.org/drawingml/2006/table">
            <a:tbl>
              <a:tblPr firstRow="1" firstCol="1" bandRow="1">
                <a:tableStyleId>{5C22544A-7EE6-4342-B048-85BDC9FD1C3A}</a:tableStyleId>
              </a:tblPr>
              <a:tblGrid>
                <a:gridCol w="1431290"/>
                <a:gridCol w="1266190"/>
                <a:gridCol w="1596390"/>
                <a:gridCol w="1431290"/>
              </a:tblGrid>
              <a:tr h="0">
                <a:tc>
                  <a:txBody>
                    <a:bodyPr/>
                    <a:lstStyle/>
                    <a:p>
                      <a:pPr marL="0" marR="0" algn="ctr" fontAlgn="t">
                        <a:lnSpc>
                          <a:spcPct val="106000"/>
                        </a:lnSpc>
                        <a:spcBef>
                          <a:spcPts val="0"/>
                        </a:spcBef>
                        <a:spcAft>
                          <a:spcPts val="0"/>
                        </a:spcAft>
                      </a:pPr>
                      <a:r>
                        <a:rPr lang="en-US" sz="1200" dirty="0">
                          <a:effectLst/>
                        </a:rPr>
                        <a:t>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t">
                        <a:lnSpc>
                          <a:spcPct val="106000"/>
                        </a:lnSpc>
                        <a:spcBef>
                          <a:spcPts val="0"/>
                        </a:spcBef>
                        <a:spcAft>
                          <a:spcPts val="0"/>
                        </a:spcAft>
                      </a:pPr>
                      <a:r>
                        <a:rPr lang="en-US" sz="1200">
                          <a:effectLst/>
                        </a:rPr>
                        <a:t>Prediction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t">
                        <a:lnSpc>
                          <a:spcPct val="106000"/>
                        </a:lnSpc>
                        <a:spcBef>
                          <a:spcPts val="0"/>
                        </a:spcBef>
                        <a:spcAft>
                          <a:spcPts val="0"/>
                        </a:spcAft>
                      </a:pPr>
                      <a:r>
                        <a:rPr lang="en-US" sz="1200">
                          <a:effectLst/>
                        </a:rPr>
                        <a:t>Clue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t">
                        <a:lnSpc>
                          <a:spcPct val="106000"/>
                        </a:lnSpc>
                        <a:spcBef>
                          <a:spcPts val="0"/>
                        </a:spcBef>
                        <a:spcAft>
                          <a:spcPts val="0"/>
                        </a:spcAft>
                      </a:pPr>
                      <a:r>
                        <a:rPr lang="en-US" sz="1200">
                          <a:effectLst/>
                        </a:rPr>
                        <a:t>What happened?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fontAlgn="t">
                        <a:lnSpc>
                          <a:spcPct val="106000"/>
                        </a:lnSpc>
                        <a:spcBef>
                          <a:spcPts val="0"/>
                        </a:spcBef>
                        <a:spcAft>
                          <a:spcPts val="0"/>
                        </a:spcAft>
                      </a:pPr>
                      <a:r>
                        <a:rPr lang="en-US" sz="1200">
                          <a:effectLst/>
                        </a:rPr>
                        <a:t>Where does Wendy find the dragon?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dirty="0">
                          <a:effectLst/>
                        </a:rPr>
                        <a:t>It is hiding in a cave near the beach.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a:effectLst/>
                        </a:rPr>
                        <a:t>There is a beach on the front cover.</a:t>
                      </a:r>
                      <a:endParaRPr lang="en-GB" sz="1100">
                        <a:effectLst/>
                      </a:endParaRPr>
                    </a:p>
                    <a:p>
                      <a:pPr marL="0" marR="0" fontAlgn="t">
                        <a:lnSpc>
                          <a:spcPct val="106000"/>
                        </a:lnSpc>
                        <a:spcBef>
                          <a:spcPts val="0"/>
                        </a:spcBef>
                        <a:spcAft>
                          <a:spcPts val="0"/>
                        </a:spcAft>
                      </a:pPr>
                      <a:r>
                        <a:rPr lang="en-US" sz="1200">
                          <a:effectLst/>
                        </a:rPr>
                        <a:t>(picture clue)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a:effectLst/>
                        </a:rPr>
                        <a:t>Wendy finds a dragon’s egg in the sand.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fontAlgn="t">
                        <a:lnSpc>
                          <a:spcPct val="106000"/>
                        </a:lnSpc>
                        <a:spcBef>
                          <a:spcPts val="0"/>
                        </a:spcBef>
                        <a:spcAft>
                          <a:spcPts val="0"/>
                        </a:spcAft>
                      </a:pPr>
                      <a:r>
                        <a:rPr lang="en-US" sz="1200">
                          <a:effectLst/>
                        </a:rPr>
                        <a:t>Why did Wendy put the egg in her pocket?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a:effectLst/>
                        </a:rPr>
                        <a:t>She was going to put it somewhere safe.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a:effectLst/>
                        </a:rPr>
                        <a:t>She puts it in her pocket so it doesn’t break. (word clue)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a:effectLst/>
                        </a:rPr>
                        <a:t>Wendy takes the egg home with 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fontAlgn="t">
                        <a:lnSpc>
                          <a:spcPct val="106000"/>
                        </a:lnSpc>
                        <a:spcBef>
                          <a:spcPts val="0"/>
                        </a:spcBef>
                        <a:spcAft>
                          <a:spcPts val="0"/>
                        </a:spcAft>
                      </a:pPr>
                      <a:r>
                        <a:rPr lang="en-US" sz="1200">
                          <a:effectLst/>
                        </a:rPr>
                        <a:t>Why can’t Wendy sleep that night?</a:t>
                      </a:r>
                      <a:endParaRPr lang="en-GB" sz="1100">
                        <a:effectLst/>
                      </a:endParaRPr>
                    </a:p>
                    <a:p>
                      <a:pPr marL="0" marR="0" fontAlgn="t">
                        <a:lnSpc>
                          <a:spcPct val="106000"/>
                        </a:lnSpc>
                        <a:spcBef>
                          <a:spcPts val="0"/>
                        </a:spcBef>
                        <a:spcAft>
                          <a:spcPts val="0"/>
                        </a:spcAft>
                      </a:pPr>
                      <a:r>
                        <a:rPr lang="en-US"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a:effectLst/>
                        </a:rPr>
                        <a:t>She is excited about the egg.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a:effectLst/>
                        </a:rPr>
                        <a:t>Sometimes I can’t sleep when I am excited. (real life clue)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t">
                        <a:lnSpc>
                          <a:spcPct val="106000"/>
                        </a:lnSpc>
                        <a:spcBef>
                          <a:spcPts val="0"/>
                        </a:spcBef>
                        <a:spcAft>
                          <a:spcPts val="0"/>
                        </a:spcAft>
                      </a:pPr>
                      <a:r>
                        <a:rPr lang="en-US" sz="1200" dirty="0">
                          <a:effectLst/>
                        </a:rPr>
                        <a:t>The egg was glowing with light.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960329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4392488" cy="3539430"/>
          </a:xfrm>
          <a:prstGeom prst="rect">
            <a:avLst/>
          </a:prstGeom>
          <a:noFill/>
        </p:spPr>
        <p:txBody>
          <a:bodyPr wrap="square" rtlCol="0">
            <a:spAutoFit/>
          </a:bodyPr>
          <a:lstStyle/>
          <a:p>
            <a:pPr fontAlgn="t"/>
            <a:r>
              <a:rPr lang="en-US" sz="1600" b="1" dirty="0">
                <a:solidFill>
                  <a:srgbClr val="92D050"/>
                </a:solidFill>
              </a:rPr>
              <a:t>Skill 3: Making Predictions | Activities </a:t>
            </a:r>
            <a:endParaRPr lang="en-GB" sz="1600" dirty="0">
              <a:solidFill>
                <a:srgbClr val="92D050"/>
              </a:solidFill>
            </a:endParaRPr>
          </a:p>
          <a:p>
            <a:pPr fontAlgn="t"/>
            <a:r>
              <a:rPr lang="en-US" sz="1600" b="1" dirty="0"/>
              <a:t> </a:t>
            </a:r>
            <a:endParaRPr lang="en-GB" sz="1600" dirty="0"/>
          </a:p>
          <a:p>
            <a:pPr fontAlgn="t"/>
            <a:r>
              <a:rPr lang="en-US" sz="1600" b="1" dirty="0">
                <a:solidFill>
                  <a:schemeClr val="bg1"/>
                </a:solidFill>
              </a:rPr>
              <a:t>Predict the Ending</a:t>
            </a:r>
            <a:endParaRPr lang="en-GB" sz="1600" dirty="0">
              <a:solidFill>
                <a:schemeClr val="bg1"/>
              </a:solidFill>
            </a:endParaRPr>
          </a:p>
          <a:p>
            <a:r>
              <a:rPr lang="en-US" sz="1600" dirty="0"/>
              <a:t> </a:t>
            </a:r>
            <a:endParaRPr lang="en-GB" sz="1600" dirty="0"/>
          </a:p>
          <a:p>
            <a:r>
              <a:rPr lang="en-US" sz="1600" dirty="0"/>
              <a:t>Students listen to the beginning of a story and discuss the variety of possibilities of how it might end. For example, view </a:t>
            </a:r>
            <a:r>
              <a:rPr lang="en-US" sz="1600" i="1" dirty="0"/>
              <a:t>Bob the Frog</a:t>
            </a:r>
            <a:r>
              <a:rPr lang="en-US" sz="1600" dirty="0"/>
              <a:t> (Ziptales Set 1 Easy Reader) but stop when it gets to Friday. </a:t>
            </a:r>
            <a:endParaRPr lang="en-US" sz="1600" dirty="0" smtClean="0"/>
          </a:p>
          <a:p>
            <a:endParaRPr lang="en-US" sz="1600" dirty="0"/>
          </a:p>
          <a:p>
            <a:r>
              <a:rPr lang="en-US" sz="1600" dirty="0" smtClean="0"/>
              <a:t>Students </a:t>
            </a:r>
            <a:r>
              <a:rPr lang="en-US" sz="1600" dirty="0"/>
              <a:t>write or draw what they think Bob does on Saturday to recover from his horrible week. Finish viewing the story and compare students’ predictions to what really happens. </a:t>
            </a:r>
            <a:endParaRPr lang="en-GB" sz="1600" dirty="0"/>
          </a:p>
          <a:p>
            <a:pPr fontAlgn="t"/>
            <a:endParaRPr lang="en-GB" sz="1600" dirty="0"/>
          </a:p>
        </p:txBody>
      </p:sp>
      <p:pic>
        <p:nvPicPr>
          <p:cNvPr id="2" name="Picture 1"/>
          <p:cNvPicPr>
            <a:picLocks noChangeAspect="1"/>
          </p:cNvPicPr>
          <p:nvPr/>
        </p:nvPicPr>
        <p:blipFill rotWithShape="1">
          <a:blip r:embed="rId2"/>
          <a:srcRect l="13377" t="9513" r="14386" b="7251"/>
          <a:stretch/>
        </p:blipFill>
        <p:spPr>
          <a:xfrm>
            <a:off x="5508104" y="1779662"/>
            <a:ext cx="2888549" cy="1872208"/>
          </a:xfrm>
          <a:prstGeom prst="rect">
            <a:avLst/>
          </a:prstGeom>
        </p:spPr>
      </p:pic>
    </p:spTree>
    <p:extLst>
      <p:ext uri="{BB962C8B-B14F-4D97-AF65-F5344CB8AC3E}">
        <p14:creationId xmlns:p14="http://schemas.microsoft.com/office/powerpoint/2010/main" val="960546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99542"/>
            <a:ext cx="4346723" cy="3539430"/>
          </a:xfrm>
          <a:prstGeom prst="rect">
            <a:avLst/>
          </a:prstGeom>
          <a:noFill/>
        </p:spPr>
        <p:txBody>
          <a:bodyPr wrap="square" rtlCol="0">
            <a:spAutoFit/>
          </a:bodyPr>
          <a:lstStyle/>
          <a:p>
            <a:r>
              <a:rPr lang="en-AU" sz="3200" b="1" dirty="0">
                <a:solidFill>
                  <a:srgbClr val="92D050"/>
                </a:solidFill>
              </a:rPr>
              <a:t>Skill 4: Retelling </a:t>
            </a:r>
            <a:r>
              <a:rPr lang="en-AU" sz="3200" b="1" dirty="0" smtClean="0">
                <a:solidFill>
                  <a:srgbClr val="92D050"/>
                </a:solidFill>
              </a:rPr>
              <a:t/>
            </a:r>
            <a:br>
              <a:rPr lang="en-AU" sz="3200" b="1" dirty="0" smtClean="0">
                <a:solidFill>
                  <a:srgbClr val="92D050"/>
                </a:solidFill>
              </a:rPr>
            </a:br>
            <a:r>
              <a:rPr lang="en-AU" sz="3200" b="1" dirty="0" smtClean="0">
                <a:solidFill>
                  <a:srgbClr val="92D050"/>
                </a:solidFill>
              </a:rPr>
              <a:t>Key </a:t>
            </a:r>
            <a:r>
              <a:rPr lang="en-AU" sz="3200" b="1" dirty="0">
                <a:solidFill>
                  <a:srgbClr val="92D050"/>
                </a:solidFill>
              </a:rPr>
              <a:t>Events</a:t>
            </a:r>
            <a:endParaRPr lang="en-GB" sz="3200" dirty="0">
              <a:solidFill>
                <a:srgbClr val="92D050"/>
              </a:solidFill>
            </a:endParaRPr>
          </a:p>
          <a:p>
            <a:pPr fontAlgn="t"/>
            <a:endParaRPr lang="en-US" sz="1600" dirty="0"/>
          </a:p>
          <a:p>
            <a:r>
              <a:rPr lang="en-AU" sz="1600" dirty="0"/>
              <a:t>The </a:t>
            </a:r>
            <a:r>
              <a:rPr lang="en-AU" sz="1600" b="1" dirty="0">
                <a:solidFill>
                  <a:srgbClr val="00B0F0"/>
                </a:solidFill>
              </a:rPr>
              <a:t>read and retell</a:t>
            </a:r>
            <a:r>
              <a:rPr lang="en-AU" sz="1600" dirty="0">
                <a:solidFill>
                  <a:srgbClr val="00B0F0"/>
                </a:solidFill>
              </a:rPr>
              <a:t> </a:t>
            </a:r>
            <a:r>
              <a:rPr lang="en-AU" sz="1600" dirty="0"/>
              <a:t>process helps students to:</a:t>
            </a:r>
            <a:endParaRPr lang="en-GB" sz="1600" dirty="0"/>
          </a:p>
          <a:p>
            <a:r>
              <a:rPr lang="en-AU" sz="1600" dirty="0"/>
              <a:t> </a:t>
            </a:r>
            <a:endParaRPr lang="en-GB" sz="1600" dirty="0"/>
          </a:p>
          <a:p>
            <a:pPr marL="285750" lvl="0" indent="-285750">
              <a:buFont typeface="Wingdings" panose="05000000000000000000" pitchFamily="2" charset="2"/>
              <a:buChar char="ü"/>
            </a:pPr>
            <a:r>
              <a:rPr lang="en-AU" sz="1600" dirty="0"/>
              <a:t>sequence events, ideas and information in a text</a:t>
            </a:r>
            <a:endParaRPr lang="en-GB" sz="1600" dirty="0"/>
          </a:p>
          <a:p>
            <a:pPr marL="285750" lvl="0" indent="-285750">
              <a:buFont typeface="Wingdings" panose="05000000000000000000" pitchFamily="2" charset="2"/>
              <a:buChar char="ü"/>
            </a:pPr>
            <a:r>
              <a:rPr lang="en-AU" sz="1600" dirty="0"/>
              <a:t>build vocabulary</a:t>
            </a:r>
            <a:endParaRPr lang="en-GB" sz="1600" dirty="0"/>
          </a:p>
          <a:p>
            <a:pPr marL="285750" lvl="0" indent="-285750">
              <a:buFont typeface="Wingdings" panose="05000000000000000000" pitchFamily="2" charset="2"/>
              <a:buChar char="ü"/>
            </a:pPr>
            <a:r>
              <a:rPr lang="en-AU" sz="1600" dirty="0"/>
              <a:t>organise information</a:t>
            </a:r>
            <a:endParaRPr lang="en-GB" sz="1600" dirty="0"/>
          </a:p>
          <a:p>
            <a:pPr marL="285750" lvl="0" indent="-285750">
              <a:buFont typeface="Wingdings" panose="05000000000000000000" pitchFamily="2" charset="2"/>
              <a:buChar char="ü"/>
            </a:pPr>
            <a:r>
              <a:rPr lang="en-AU" sz="1600" dirty="0"/>
              <a:t>improve confidence when speaking aloud</a:t>
            </a:r>
            <a:endParaRPr lang="en-GB" sz="1600" dirty="0"/>
          </a:p>
          <a:p>
            <a:pPr marL="285750" lvl="0" indent="-285750">
              <a:buFont typeface="Wingdings" panose="05000000000000000000" pitchFamily="2" charset="2"/>
              <a:buChar char="ü"/>
            </a:pPr>
            <a:r>
              <a:rPr lang="en-AU" sz="1600" dirty="0"/>
              <a:t>develop active listening skills</a:t>
            </a:r>
            <a:endParaRPr lang="en-GB" sz="1600" dirty="0"/>
          </a:p>
          <a:p>
            <a:pPr fontAlgn="t"/>
            <a:endParaRPr lang="en-GB"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174307" y="1419622"/>
            <a:ext cx="3286125" cy="2464435"/>
          </a:xfrm>
          <a:prstGeom prst="rect">
            <a:avLst/>
          </a:prstGeom>
        </p:spPr>
      </p:pic>
    </p:spTree>
    <p:extLst>
      <p:ext uri="{BB962C8B-B14F-4D97-AF65-F5344CB8AC3E}">
        <p14:creationId xmlns:p14="http://schemas.microsoft.com/office/powerpoint/2010/main" val="1516649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4332" y="1051269"/>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555526"/>
            <a:ext cx="7632848" cy="3231654"/>
          </a:xfrm>
          <a:prstGeom prst="rect">
            <a:avLst/>
          </a:prstGeom>
          <a:noFill/>
        </p:spPr>
        <p:txBody>
          <a:bodyPr wrap="square" rtlCol="0">
            <a:spAutoFit/>
          </a:bodyPr>
          <a:lstStyle/>
          <a:p>
            <a:r>
              <a:rPr lang="en-AU" sz="1600" b="1" dirty="0">
                <a:solidFill>
                  <a:srgbClr val="92D050"/>
                </a:solidFill>
              </a:rPr>
              <a:t>Skill 4: Retelling Key </a:t>
            </a:r>
            <a:r>
              <a:rPr lang="en-AU" sz="1600" b="1" dirty="0" smtClean="0">
                <a:solidFill>
                  <a:srgbClr val="92D050"/>
                </a:solidFill>
              </a:rPr>
              <a:t>Events</a:t>
            </a:r>
            <a:r>
              <a:rPr lang="en-GB" sz="1600" dirty="0" smtClean="0">
                <a:solidFill>
                  <a:srgbClr val="92D050"/>
                </a:solidFill>
              </a:rPr>
              <a:t> | </a:t>
            </a:r>
            <a:r>
              <a:rPr lang="en-AU" sz="1600" b="1" dirty="0" smtClean="0">
                <a:solidFill>
                  <a:srgbClr val="92D050"/>
                </a:solidFill>
              </a:rPr>
              <a:t>Activities</a:t>
            </a:r>
            <a:endParaRPr lang="en-GB" sz="1600" dirty="0">
              <a:solidFill>
                <a:srgbClr val="92D050"/>
              </a:solidFill>
            </a:endParaRPr>
          </a:p>
          <a:p>
            <a:r>
              <a:rPr lang="en-AU" sz="1600" b="1" dirty="0"/>
              <a:t> </a:t>
            </a:r>
            <a:endParaRPr lang="en-GB" sz="1600" dirty="0"/>
          </a:p>
          <a:p>
            <a:r>
              <a:rPr lang="en-AU" sz="1600" b="1" dirty="0" smtClean="0">
                <a:solidFill>
                  <a:schemeClr val="bg1"/>
                </a:solidFill>
              </a:rPr>
              <a:t>Coloured Counters </a:t>
            </a:r>
          </a:p>
          <a:p>
            <a:endParaRPr lang="en-AU" sz="1200" dirty="0"/>
          </a:p>
          <a:p>
            <a:r>
              <a:rPr lang="en-AU" sz="1200" dirty="0" smtClean="0"/>
              <a:t>In </a:t>
            </a:r>
            <a:r>
              <a:rPr lang="en-AU" sz="1200" dirty="0"/>
              <a:t>pairs, students orally retell what they do each morning to get ready for school. They begin with waking up, then outline three or four main events after that (e.g. have breakfast, brush   teeth) then finish off with arriving at school. Routines could be illustrated in a story map. </a:t>
            </a:r>
            <a:endParaRPr lang="en-GB" sz="1200" dirty="0"/>
          </a:p>
          <a:p>
            <a:r>
              <a:rPr lang="en-AU" sz="1200" b="1" dirty="0"/>
              <a:t> </a:t>
            </a:r>
            <a:endParaRPr lang="en-GB" sz="1200" dirty="0"/>
          </a:p>
          <a:p>
            <a:r>
              <a:rPr lang="en-AU" sz="1200" dirty="0"/>
              <a:t>Use different coloured counters on a chart or beads on a string to retell key events in a story. The first colour (blue) indicates the beginning, the next three colours (green) indicate the main events in the middle and the final colour (yellow) indicates the end of the story. (The middle colours can vary depending on the story and/or age of the students.)</a:t>
            </a:r>
            <a:endParaRPr lang="en-GB" sz="1200" dirty="0"/>
          </a:p>
          <a:p>
            <a:r>
              <a:rPr lang="en-AU" sz="1200" dirty="0"/>
              <a:t> </a:t>
            </a:r>
            <a:endParaRPr lang="en-GB" sz="1200" dirty="0"/>
          </a:p>
          <a:p>
            <a:r>
              <a:rPr lang="en-AU" sz="1200" dirty="0"/>
              <a:t>A great sample text for this activity is the Ziptales Storytime story </a:t>
            </a:r>
            <a:r>
              <a:rPr lang="en-AU" sz="1200" i="1" dirty="0"/>
              <a:t>Wendy and the Genie. </a:t>
            </a:r>
            <a:r>
              <a:rPr lang="en-AU" sz="1200" dirty="0"/>
              <a:t>Use the blue dot to describe what happens in the beginning, including identifying the setting and the main characters. Then use the three green dots to explore Wendy’s three wishes and why she is unhappy about each of them. Finally, use the yellow dot to retell how the story </a:t>
            </a:r>
            <a:r>
              <a:rPr lang="en-AU" sz="1200" dirty="0" smtClean="0"/>
              <a:t>ends.</a:t>
            </a:r>
            <a:endParaRPr lang="en-GB" sz="1200" dirty="0"/>
          </a:p>
        </p:txBody>
      </p:sp>
      <p:graphicFrame>
        <p:nvGraphicFramePr>
          <p:cNvPr id="2" name="Table 1"/>
          <p:cNvGraphicFramePr>
            <a:graphicFrameLocks noGrp="1"/>
          </p:cNvGraphicFramePr>
          <p:nvPr>
            <p:extLst>
              <p:ext uri="{D42A27DB-BD31-4B8C-83A1-F6EECF244321}">
                <p14:modId xmlns:p14="http://schemas.microsoft.com/office/powerpoint/2010/main" val="516652928"/>
              </p:ext>
            </p:extLst>
          </p:nvPr>
        </p:nvGraphicFramePr>
        <p:xfrm>
          <a:off x="1669733" y="3723878"/>
          <a:ext cx="5725160" cy="767271"/>
        </p:xfrm>
        <a:graphic>
          <a:graphicData uri="http://schemas.openxmlformats.org/drawingml/2006/table">
            <a:tbl>
              <a:tblPr firstRow="1" firstCol="1" bandRow="1">
                <a:tableStyleId>{5C22544A-7EE6-4342-B048-85BDC9FD1C3A}</a:tableStyleId>
              </a:tblPr>
              <a:tblGrid>
                <a:gridCol w="1144905"/>
                <a:gridCol w="1144905"/>
                <a:gridCol w="1144905"/>
                <a:gridCol w="1144905"/>
                <a:gridCol w="1145540"/>
              </a:tblGrid>
              <a:tr h="0">
                <a:tc>
                  <a:txBody>
                    <a:bodyPr/>
                    <a:lstStyle/>
                    <a:p>
                      <a:pPr marL="0" marR="0">
                        <a:lnSpc>
                          <a:spcPct val="106000"/>
                        </a:lnSpc>
                        <a:spcBef>
                          <a:spcPts val="0"/>
                        </a:spcBef>
                        <a:spcAft>
                          <a:spcPts val="0"/>
                        </a:spcAft>
                      </a:pPr>
                      <a:r>
                        <a:rPr lang="en-AU" sz="1200" dirty="0">
                          <a:effectLst/>
                        </a:rPr>
                        <a:t> </a:t>
                      </a:r>
                      <a:endParaRPr lang="en-GB" sz="1100" dirty="0">
                        <a:effectLst/>
                      </a:endParaRPr>
                    </a:p>
                    <a:p>
                      <a:pPr marL="0" marR="0">
                        <a:lnSpc>
                          <a:spcPct val="106000"/>
                        </a:lnSpc>
                        <a:spcBef>
                          <a:spcPts val="0"/>
                        </a:spcBef>
                        <a:spcAft>
                          <a:spcPts val="0"/>
                        </a:spcAft>
                      </a:pPr>
                      <a:r>
                        <a:rPr lang="en-AU" sz="1200" dirty="0">
                          <a:effectLst/>
                        </a:rPr>
                        <a:t> </a:t>
                      </a:r>
                      <a:endParaRPr lang="en-GB" sz="1100" dirty="0">
                        <a:effectLst/>
                      </a:endParaRPr>
                    </a:p>
                    <a:p>
                      <a:pPr marL="0" marR="0">
                        <a:lnSpc>
                          <a:spcPct val="106000"/>
                        </a:lnSpc>
                        <a:spcBef>
                          <a:spcPts val="0"/>
                        </a:spcBef>
                        <a:spcAft>
                          <a:spcPts val="0"/>
                        </a:spcAft>
                      </a:pPr>
                      <a:r>
                        <a:rPr lang="en-AU" sz="1200" dirty="0">
                          <a:effectLst/>
                        </a:rPr>
                        <a:t> </a:t>
                      </a:r>
                      <a:endParaRPr lang="en-GB" sz="1100" dirty="0">
                        <a:effectLst/>
                      </a:endParaRPr>
                    </a:p>
                    <a:p>
                      <a:pPr marL="0" marR="0">
                        <a:lnSpc>
                          <a:spcPct val="106000"/>
                        </a:lnSpc>
                        <a:spcBef>
                          <a:spcPts val="0"/>
                        </a:spcBef>
                        <a:spcAft>
                          <a:spcPts val="0"/>
                        </a:spcAft>
                      </a:pPr>
                      <a:r>
                        <a:rPr lang="en-AU"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06000"/>
                        </a:lnSpc>
                        <a:spcBef>
                          <a:spcPts val="0"/>
                        </a:spcBef>
                        <a:spcAft>
                          <a:spcPts val="0"/>
                        </a:spcAft>
                      </a:pPr>
                      <a:r>
                        <a:rPr lang="en-GB" sz="1100" dirty="0">
                          <a:effectLst/>
                        </a:rPr>
                        <a:t/>
                      </a:r>
                      <a:br>
                        <a:rPr lang="en-GB" sz="1100" dirty="0">
                          <a:effectLst/>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06000"/>
                        </a:lnSpc>
                        <a:spcBef>
                          <a:spcPts val="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06000"/>
                        </a:lnSpc>
                        <a:spcBef>
                          <a:spcPts val="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06000"/>
                        </a:lnSpc>
                        <a:spcBef>
                          <a:spcPts val="0"/>
                        </a:spcBef>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
        <p:nvSpPr>
          <p:cNvPr id="5" name="Oval 4"/>
          <p:cNvSpPr/>
          <p:nvPr/>
        </p:nvSpPr>
        <p:spPr>
          <a:xfrm>
            <a:off x="1907704" y="3867894"/>
            <a:ext cx="609600"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Oval 5"/>
          <p:cNvSpPr/>
          <p:nvPr/>
        </p:nvSpPr>
        <p:spPr>
          <a:xfrm>
            <a:off x="3059832" y="3867894"/>
            <a:ext cx="609600" cy="4286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p:cNvSpPr/>
          <p:nvPr/>
        </p:nvSpPr>
        <p:spPr>
          <a:xfrm>
            <a:off x="4211960" y="3867893"/>
            <a:ext cx="609600" cy="4286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p:cNvSpPr/>
          <p:nvPr/>
        </p:nvSpPr>
        <p:spPr>
          <a:xfrm>
            <a:off x="5326133" y="3867893"/>
            <a:ext cx="609600" cy="4286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Oval 8"/>
          <p:cNvSpPr/>
          <p:nvPr/>
        </p:nvSpPr>
        <p:spPr>
          <a:xfrm>
            <a:off x="6516216" y="3842925"/>
            <a:ext cx="609600" cy="4286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29536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99542"/>
            <a:ext cx="7632848" cy="2800767"/>
          </a:xfrm>
          <a:prstGeom prst="rect">
            <a:avLst/>
          </a:prstGeom>
          <a:noFill/>
        </p:spPr>
        <p:txBody>
          <a:bodyPr wrap="square" rtlCol="0">
            <a:spAutoFit/>
          </a:bodyPr>
          <a:lstStyle/>
          <a:p>
            <a:r>
              <a:rPr lang="en-AU" sz="1600" b="1" dirty="0">
                <a:solidFill>
                  <a:srgbClr val="92D050"/>
                </a:solidFill>
              </a:rPr>
              <a:t>Comprehension skills in the early years include:</a:t>
            </a:r>
            <a:endParaRPr lang="en-GB" sz="1600" b="1" dirty="0">
              <a:solidFill>
                <a:srgbClr val="92D050"/>
              </a:solidFill>
            </a:endParaRPr>
          </a:p>
          <a:p>
            <a:r>
              <a:rPr lang="en-US" sz="1600" dirty="0" smtClean="0"/>
              <a:t> </a:t>
            </a:r>
            <a:endParaRPr lang="en-GB" sz="1600" dirty="0"/>
          </a:p>
          <a:p>
            <a:pPr marL="742950" lvl="1" indent="-285750">
              <a:buFont typeface="Arial" panose="020B0604020202020204" pitchFamily="34" charset="0"/>
              <a:buChar char="•"/>
            </a:pPr>
            <a:r>
              <a:rPr lang="en-AU" sz="1600" b="1" dirty="0"/>
              <a:t>visual literacy </a:t>
            </a:r>
            <a:r>
              <a:rPr lang="en-AU" sz="1600" dirty="0"/>
              <a:t>– how words and pictures work together to make </a:t>
            </a:r>
            <a:r>
              <a:rPr lang="en-AU" sz="1600" dirty="0" smtClean="0"/>
              <a:t>meaning</a:t>
            </a:r>
            <a:endParaRPr lang="en-GB" sz="1600" dirty="0"/>
          </a:p>
          <a:p>
            <a:pPr marL="742950" lvl="1" indent="-285750">
              <a:buFont typeface="Arial" panose="020B0604020202020204" pitchFamily="34" charset="0"/>
              <a:buChar char="•"/>
            </a:pPr>
            <a:r>
              <a:rPr lang="en-AU" sz="1600" b="1" dirty="0"/>
              <a:t>connecting students’ own experiences </a:t>
            </a:r>
            <a:r>
              <a:rPr lang="en-AU" sz="1600" dirty="0"/>
              <a:t>to themes in a </a:t>
            </a:r>
            <a:r>
              <a:rPr lang="en-AU" sz="1600" dirty="0" smtClean="0"/>
              <a:t>text</a:t>
            </a:r>
            <a:endParaRPr lang="en-GB" sz="1600" dirty="0"/>
          </a:p>
          <a:p>
            <a:pPr marL="742950" lvl="1" indent="-285750">
              <a:buFont typeface="Arial" panose="020B0604020202020204" pitchFamily="34" charset="0"/>
              <a:buChar char="•"/>
            </a:pPr>
            <a:r>
              <a:rPr lang="en-AU" sz="1600" b="1" dirty="0"/>
              <a:t>making predictions </a:t>
            </a:r>
            <a:r>
              <a:rPr lang="en-AU" sz="1600" dirty="0"/>
              <a:t>before, during and at the conclusion of a text</a:t>
            </a:r>
            <a:endParaRPr lang="en-GB" sz="1600" dirty="0"/>
          </a:p>
          <a:p>
            <a:pPr marL="742950" lvl="1" indent="-285750">
              <a:buFont typeface="Arial" panose="020B0604020202020204" pitchFamily="34" charset="0"/>
              <a:buChar char="•"/>
            </a:pPr>
            <a:r>
              <a:rPr lang="en-AU" sz="1600" b="1" dirty="0"/>
              <a:t>retelling</a:t>
            </a:r>
            <a:r>
              <a:rPr lang="en-AU" sz="1600" dirty="0"/>
              <a:t> key events</a:t>
            </a:r>
            <a:endParaRPr lang="en-GB" sz="1600" dirty="0"/>
          </a:p>
          <a:p>
            <a:pPr marL="742950" lvl="1" indent="-285750">
              <a:buFont typeface="Arial" panose="020B0604020202020204" pitchFamily="34" charset="0"/>
              <a:buChar char="•"/>
            </a:pPr>
            <a:r>
              <a:rPr lang="en-AU" sz="1600" b="1" dirty="0"/>
              <a:t>recognising specific features </a:t>
            </a:r>
            <a:r>
              <a:rPr lang="en-AU" sz="1600" dirty="0"/>
              <a:t>of plot, character and setting in imaginative texts</a:t>
            </a:r>
            <a:endParaRPr lang="en-GB" sz="1600" dirty="0"/>
          </a:p>
          <a:p>
            <a:pPr marL="742950" lvl="1" indent="-285750">
              <a:buFont typeface="Arial" panose="020B0604020202020204" pitchFamily="34" charset="0"/>
              <a:buChar char="•"/>
            </a:pPr>
            <a:r>
              <a:rPr lang="en-AU" sz="1600" dirty="0"/>
              <a:t>identifying common </a:t>
            </a:r>
            <a:r>
              <a:rPr lang="en-AU" sz="1600" b="1" dirty="0"/>
              <a:t>underlying themes </a:t>
            </a:r>
            <a:r>
              <a:rPr lang="en-AU" sz="1600" dirty="0"/>
              <a:t>in stories </a:t>
            </a:r>
            <a:endParaRPr lang="en-GB" sz="1600" dirty="0"/>
          </a:p>
          <a:p>
            <a:pPr marL="742950" lvl="1" indent="-285750">
              <a:buFont typeface="Arial" panose="020B0604020202020204" pitchFamily="34" charset="0"/>
              <a:buChar char="•"/>
            </a:pPr>
            <a:r>
              <a:rPr lang="en-AU" sz="1600" b="1" dirty="0"/>
              <a:t>inferring details </a:t>
            </a:r>
            <a:r>
              <a:rPr lang="en-AU" sz="1600" dirty="0"/>
              <a:t>about a text’s content </a:t>
            </a:r>
            <a:endParaRPr lang="en-GB" sz="1600" dirty="0"/>
          </a:p>
          <a:p>
            <a:r>
              <a:rPr lang="en-US" sz="1600" dirty="0" smtClean="0"/>
              <a:t/>
            </a:r>
            <a:br>
              <a:rPr lang="en-US" sz="1600" dirty="0" smtClean="0"/>
            </a:br>
            <a:r>
              <a:rPr lang="en-US" sz="1600" dirty="0" smtClean="0"/>
              <a:t> </a:t>
            </a:r>
            <a:endParaRPr lang="en-US" sz="1600" dirty="0"/>
          </a:p>
        </p:txBody>
      </p:sp>
    </p:spTree>
    <p:extLst>
      <p:ext uri="{BB962C8B-B14F-4D97-AF65-F5344CB8AC3E}">
        <p14:creationId xmlns:p14="http://schemas.microsoft.com/office/powerpoint/2010/main" val="38910444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72221"/>
            <a:ext cx="4320480" cy="3293209"/>
          </a:xfrm>
          <a:prstGeom prst="rect">
            <a:avLst/>
          </a:prstGeom>
          <a:noFill/>
        </p:spPr>
        <p:txBody>
          <a:bodyPr wrap="square" rtlCol="0">
            <a:spAutoFit/>
          </a:bodyPr>
          <a:lstStyle/>
          <a:p>
            <a:r>
              <a:rPr lang="en-AU" sz="3200" b="1" dirty="0">
                <a:solidFill>
                  <a:srgbClr val="92D050"/>
                </a:solidFill>
              </a:rPr>
              <a:t>Skill 5: Recognising Elements of a Narrative</a:t>
            </a:r>
            <a:endParaRPr lang="en-GB" sz="3200" dirty="0">
              <a:solidFill>
                <a:srgbClr val="92D050"/>
              </a:solidFill>
            </a:endParaRPr>
          </a:p>
          <a:p>
            <a:r>
              <a:rPr lang="en-AU" sz="1600" b="1" dirty="0"/>
              <a:t> </a:t>
            </a:r>
            <a:endParaRPr lang="en-GB" sz="1600" dirty="0"/>
          </a:p>
          <a:p>
            <a:r>
              <a:rPr lang="en-US" sz="1600" b="1" dirty="0">
                <a:solidFill>
                  <a:srgbClr val="00B0F0"/>
                </a:solidFill>
              </a:rPr>
              <a:t>Studying narrative elements</a:t>
            </a:r>
            <a:r>
              <a:rPr lang="en-US" sz="1600" dirty="0">
                <a:solidFill>
                  <a:srgbClr val="00B0F0"/>
                </a:solidFill>
              </a:rPr>
              <a:t> </a:t>
            </a:r>
            <a:r>
              <a:rPr lang="en-US" sz="1600" dirty="0"/>
              <a:t>helps students to:</a:t>
            </a:r>
            <a:endParaRPr lang="en-GB" sz="1600" dirty="0"/>
          </a:p>
          <a:p>
            <a:r>
              <a:rPr lang="en-US" sz="1600" dirty="0"/>
              <a:t> </a:t>
            </a:r>
            <a:endParaRPr lang="en-GB" sz="1600" dirty="0"/>
          </a:p>
          <a:p>
            <a:pPr marL="285750" lvl="0" indent="-285750">
              <a:buFont typeface="Wingdings" panose="05000000000000000000" pitchFamily="2" charset="2"/>
              <a:buChar char="ü"/>
            </a:pPr>
            <a:r>
              <a:rPr lang="en-US" sz="1600" dirty="0"/>
              <a:t>connect ideas in a text</a:t>
            </a:r>
            <a:endParaRPr lang="en-GB" sz="1600" dirty="0"/>
          </a:p>
          <a:p>
            <a:pPr marL="285750" lvl="0" indent="-285750">
              <a:buFont typeface="Wingdings" panose="05000000000000000000" pitchFamily="2" charset="2"/>
              <a:buChar char="ü"/>
            </a:pPr>
            <a:r>
              <a:rPr lang="en-US" sz="1600" dirty="0"/>
              <a:t>recall details about the story</a:t>
            </a:r>
            <a:endParaRPr lang="en-GB" sz="1600" dirty="0"/>
          </a:p>
          <a:p>
            <a:pPr marL="285750" lvl="0" indent="-285750">
              <a:buFont typeface="Wingdings" panose="05000000000000000000" pitchFamily="2" charset="2"/>
              <a:buChar char="ü"/>
            </a:pPr>
            <a:r>
              <a:rPr lang="en-US" sz="1600" dirty="0"/>
              <a:t>improve their understanding of narrative structure</a:t>
            </a:r>
            <a:endParaRPr lang="en-GB" sz="1600" dirty="0"/>
          </a:p>
          <a:p>
            <a:pPr marL="285750" lvl="0" indent="-285750">
              <a:buFont typeface="Wingdings" panose="05000000000000000000" pitchFamily="2" charset="2"/>
              <a:buChar char="ü"/>
            </a:pPr>
            <a:r>
              <a:rPr lang="en-US" sz="1600" dirty="0"/>
              <a:t>write effective narrative texts</a:t>
            </a:r>
            <a:endParaRPr lang="en-GB" sz="1600" dirty="0"/>
          </a:p>
          <a:p>
            <a:pPr fontAlgn="t"/>
            <a:endParaRPr lang="en-GB"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364088" y="699542"/>
            <a:ext cx="2780154" cy="3609082"/>
          </a:xfrm>
          <a:prstGeom prst="rect">
            <a:avLst/>
          </a:prstGeom>
        </p:spPr>
      </p:pic>
    </p:spTree>
    <p:extLst>
      <p:ext uri="{BB962C8B-B14F-4D97-AF65-F5344CB8AC3E}">
        <p14:creationId xmlns:p14="http://schemas.microsoft.com/office/powerpoint/2010/main" val="2636166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1042956"/>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555526"/>
            <a:ext cx="7632848" cy="4031873"/>
          </a:xfrm>
          <a:prstGeom prst="rect">
            <a:avLst/>
          </a:prstGeom>
          <a:noFill/>
        </p:spPr>
        <p:txBody>
          <a:bodyPr wrap="square" rtlCol="0">
            <a:spAutoFit/>
          </a:bodyPr>
          <a:lstStyle/>
          <a:p>
            <a:r>
              <a:rPr lang="en-AU" sz="1600" b="1" dirty="0">
                <a:solidFill>
                  <a:srgbClr val="92D050"/>
                </a:solidFill>
              </a:rPr>
              <a:t>Skill 5: Recognising Elements of a </a:t>
            </a:r>
            <a:r>
              <a:rPr lang="en-AU" sz="1600" b="1" dirty="0" smtClean="0">
                <a:solidFill>
                  <a:srgbClr val="92D050"/>
                </a:solidFill>
              </a:rPr>
              <a:t>Narrative</a:t>
            </a:r>
            <a:r>
              <a:rPr lang="en-GB" sz="1600" dirty="0" smtClean="0">
                <a:solidFill>
                  <a:srgbClr val="92D050"/>
                </a:solidFill>
              </a:rPr>
              <a:t> | </a:t>
            </a:r>
            <a:r>
              <a:rPr lang="en-US" sz="1600" b="1" dirty="0" smtClean="0">
                <a:solidFill>
                  <a:srgbClr val="92D050"/>
                </a:solidFill>
              </a:rPr>
              <a:t>Activities</a:t>
            </a:r>
            <a:r>
              <a:rPr lang="en-US" sz="1600" b="1" dirty="0">
                <a:solidFill>
                  <a:srgbClr val="92D050"/>
                </a:solidFill>
              </a:rPr>
              <a:t>:</a:t>
            </a:r>
            <a:endParaRPr lang="en-GB" sz="1600" dirty="0">
              <a:solidFill>
                <a:srgbClr val="92D050"/>
              </a:solidFill>
            </a:endParaRPr>
          </a:p>
          <a:p>
            <a:r>
              <a:rPr lang="en-US" sz="1600" dirty="0">
                <a:solidFill>
                  <a:schemeClr val="bg1"/>
                </a:solidFill>
              </a:rPr>
              <a:t> </a:t>
            </a:r>
            <a:endParaRPr lang="en-GB" sz="1600" dirty="0">
              <a:solidFill>
                <a:schemeClr val="bg1"/>
              </a:solidFill>
            </a:endParaRPr>
          </a:p>
          <a:p>
            <a:r>
              <a:rPr lang="en-AU" sz="1600" b="1" dirty="0">
                <a:solidFill>
                  <a:schemeClr val="bg1"/>
                </a:solidFill>
              </a:rPr>
              <a:t>Story Sticks</a:t>
            </a:r>
            <a:endParaRPr lang="en-GB" sz="1600" dirty="0">
              <a:solidFill>
                <a:schemeClr val="bg1"/>
              </a:solidFill>
            </a:endParaRPr>
          </a:p>
          <a:p>
            <a:r>
              <a:rPr lang="en-AU" sz="1600" dirty="0"/>
              <a:t> </a:t>
            </a:r>
            <a:endParaRPr lang="en-GB" sz="1600" dirty="0"/>
          </a:p>
          <a:p>
            <a:r>
              <a:rPr lang="en-AU" sz="1600" dirty="0"/>
              <a:t>Write specific questions relating to narrative elements on plain icy pole sticks such as: </a:t>
            </a:r>
            <a:endParaRPr lang="en-GB" sz="1600" dirty="0"/>
          </a:p>
          <a:p>
            <a:r>
              <a:rPr lang="en-AU" sz="1600" dirty="0"/>
              <a:t> </a:t>
            </a:r>
            <a:endParaRPr lang="en-GB" sz="1600" dirty="0"/>
          </a:p>
          <a:p>
            <a:pPr lvl="0"/>
            <a:r>
              <a:rPr lang="en-AU" sz="1600" i="1" dirty="0"/>
              <a:t>Who are the main characters?</a:t>
            </a:r>
            <a:endParaRPr lang="en-GB" sz="1600" dirty="0"/>
          </a:p>
          <a:p>
            <a:pPr lvl="0"/>
            <a:r>
              <a:rPr lang="en-AU" sz="1600" i="1" dirty="0"/>
              <a:t>Who are the minor characters?</a:t>
            </a:r>
            <a:endParaRPr lang="en-GB" sz="1600" dirty="0"/>
          </a:p>
          <a:p>
            <a:pPr lvl="0"/>
            <a:r>
              <a:rPr lang="en-AU" sz="1600" i="1" dirty="0"/>
              <a:t>Where is the story set?</a:t>
            </a:r>
            <a:endParaRPr lang="en-GB" sz="1600" dirty="0"/>
          </a:p>
          <a:p>
            <a:pPr lvl="0"/>
            <a:r>
              <a:rPr lang="en-AU" sz="1600" i="1" dirty="0"/>
              <a:t>How does the story begin?</a:t>
            </a:r>
            <a:endParaRPr lang="en-GB" sz="1600" dirty="0"/>
          </a:p>
          <a:p>
            <a:pPr lvl="0"/>
            <a:r>
              <a:rPr lang="en-AU" sz="1600" i="1" dirty="0"/>
              <a:t>What is the problem in the story?</a:t>
            </a:r>
            <a:endParaRPr lang="en-GB" sz="1600" dirty="0"/>
          </a:p>
          <a:p>
            <a:pPr lvl="0"/>
            <a:r>
              <a:rPr lang="en-AU" sz="1600" i="1" dirty="0"/>
              <a:t>How is the problem solved?</a:t>
            </a:r>
            <a:endParaRPr lang="en-GB" sz="1600" dirty="0"/>
          </a:p>
          <a:p>
            <a:pPr lvl="0"/>
            <a:r>
              <a:rPr lang="en-AU" sz="1600" i="1" dirty="0"/>
              <a:t>How does the story end?  </a:t>
            </a:r>
            <a:endParaRPr lang="en-GB" sz="1600" dirty="0"/>
          </a:p>
          <a:p>
            <a:r>
              <a:rPr lang="en-AU" sz="1600" dirty="0"/>
              <a:t> </a:t>
            </a:r>
            <a:endParaRPr lang="en-GB" sz="1600" dirty="0"/>
          </a:p>
          <a:p>
            <a:r>
              <a:rPr lang="en-AU" sz="1600" dirty="0"/>
              <a:t>Place the sticks in a cup. Students take turns to select a stick and answer the question about a focus story. </a:t>
            </a:r>
            <a:endParaRPr lang="en-GB" sz="1600" dirty="0"/>
          </a:p>
        </p:txBody>
      </p:sp>
      <p:pic>
        <p:nvPicPr>
          <p:cNvPr id="19458" name="Picture 2" descr="http://artworxgeelong.com.au/store/images/pimage_1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139702"/>
            <a:ext cx="1735088" cy="173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784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99542"/>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411510"/>
            <a:ext cx="7632848" cy="4570482"/>
          </a:xfrm>
          <a:prstGeom prst="rect">
            <a:avLst/>
          </a:prstGeom>
          <a:noFill/>
        </p:spPr>
        <p:txBody>
          <a:bodyPr wrap="square" rtlCol="0">
            <a:spAutoFit/>
          </a:bodyPr>
          <a:lstStyle/>
          <a:p>
            <a:r>
              <a:rPr lang="en-AU" sz="1600" b="1" dirty="0">
                <a:solidFill>
                  <a:srgbClr val="92D050"/>
                </a:solidFill>
              </a:rPr>
              <a:t>Skill 5: Recognising Elements of a Narrative</a:t>
            </a:r>
            <a:r>
              <a:rPr lang="en-GB" sz="1600" dirty="0">
                <a:solidFill>
                  <a:srgbClr val="92D050"/>
                </a:solidFill>
              </a:rPr>
              <a:t> | </a:t>
            </a:r>
            <a:r>
              <a:rPr lang="en-US" sz="1600" b="1" dirty="0">
                <a:solidFill>
                  <a:srgbClr val="92D050"/>
                </a:solidFill>
              </a:rPr>
              <a:t>Activities:</a:t>
            </a:r>
            <a:endParaRPr lang="en-GB" sz="1600" dirty="0">
              <a:solidFill>
                <a:srgbClr val="92D050"/>
              </a:solidFill>
            </a:endParaRPr>
          </a:p>
          <a:p>
            <a:r>
              <a:rPr lang="en-US" sz="300" b="1" dirty="0" smtClean="0">
                <a:solidFill>
                  <a:schemeClr val="bg1"/>
                </a:solidFill>
              </a:rPr>
              <a:t/>
            </a:r>
            <a:br>
              <a:rPr lang="en-US" sz="300" b="1" dirty="0" smtClean="0">
                <a:solidFill>
                  <a:schemeClr val="bg1"/>
                </a:solidFill>
              </a:rPr>
            </a:br>
            <a:r>
              <a:rPr lang="en-US" sz="1600" b="1" dirty="0" smtClean="0">
                <a:solidFill>
                  <a:schemeClr val="bg1"/>
                </a:solidFill>
              </a:rPr>
              <a:t>Plot </a:t>
            </a:r>
            <a:r>
              <a:rPr lang="en-US" sz="1600" b="1" dirty="0">
                <a:solidFill>
                  <a:schemeClr val="bg1"/>
                </a:solidFill>
              </a:rPr>
              <a:t>Diagram</a:t>
            </a:r>
            <a:endParaRPr lang="en-GB" sz="1600" dirty="0">
              <a:solidFill>
                <a:schemeClr val="bg1"/>
              </a:solidFill>
            </a:endParaRPr>
          </a:p>
          <a:p>
            <a:r>
              <a:rPr lang="en-US" sz="1600" dirty="0"/>
              <a:t> </a:t>
            </a:r>
            <a:endParaRPr lang="en-GB" sz="1600" dirty="0"/>
          </a:p>
          <a:p>
            <a:r>
              <a:rPr lang="en-US" sz="1000" dirty="0"/>
              <a:t>A Plot Diagram is a graphic organiser used to study narrative structure. Below is an example of </a:t>
            </a:r>
            <a:r>
              <a:rPr lang="en-US" sz="1000" dirty="0" smtClean="0"/>
              <a:t/>
            </a:r>
            <a:br>
              <a:rPr lang="en-US" sz="1000" dirty="0" smtClean="0"/>
            </a:br>
            <a:r>
              <a:rPr lang="en-US" sz="1000" dirty="0" smtClean="0"/>
              <a:t>how </a:t>
            </a:r>
            <a:r>
              <a:rPr lang="en-US" sz="1000" dirty="0"/>
              <a:t>it could be used with the fairy tale </a:t>
            </a:r>
            <a:r>
              <a:rPr lang="en-US" sz="1000" i="1" dirty="0"/>
              <a:t>Little Red Riding Hood</a:t>
            </a:r>
            <a:r>
              <a:rPr lang="en-US" sz="1000" dirty="0"/>
              <a:t> (Ziptales Storytime). The </a:t>
            </a:r>
            <a:r>
              <a:rPr lang="en-US" sz="1000" dirty="0" smtClean="0"/>
              <a:t/>
            </a:r>
            <a:br>
              <a:rPr lang="en-US" sz="1000" dirty="0" smtClean="0"/>
            </a:br>
            <a:r>
              <a:rPr lang="en-US" sz="1000" dirty="0" smtClean="0"/>
              <a:t>sub-headings </a:t>
            </a:r>
            <a:r>
              <a:rPr lang="en-US" sz="1000" dirty="0"/>
              <a:t>have been simplified to for use in junior primary.</a:t>
            </a:r>
            <a:endParaRPr lang="en-GB" sz="1000" dirty="0"/>
          </a:p>
          <a:p>
            <a:r>
              <a:rPr lang="en-US" sz="1000" dirty="0"/>
              <a:t> </a:t>
            </a:r>
            <a:endParaRPr lang="en-GB" sz="1000" dirty="0"/>
          </a:p>
          <a:p>
            <a:r>
              <a:rPr lang="en-US" sz="1000" u="sng" dirty="0"/>
              <a:t>Exposition:</a:t>
            </a:r>
            <a:r>
              <a:rPr lang="en-US" sz="1000" i="1" dirty="0"/>
              <a:t> </a:t>
            </a:r>
            <a:r>
              <a:rPr lang="en-US" sz="1000" b="1" dirty="0"/>
              <a:t>Beginning</a:t>
            </a:r>
            <a:r>
              <a:rPr lang="en-US" sz="1000" dirty="0"/>
              <a:t> - Who are the characters? </a:t>
            </a:r>
            <a:r>
              <a:rPr lang="en-US" sz="1000" i="1" dirty="0"/>
              <a:t>Little Red Riding Hood and her mother</a:t>
            </a:r>
            <a:endParaRPr lang="en-GB" sz="1000" dirty="0"/>
          </a:p>
          <a:p>
            <a:r>
              <a:rPr lang="en-US" sz="1000" dirty="0"/>
              <a:t> 		    Where is the story set? </a:t>
            </a:r>
            <a:r>
              <a:rPr lang="en-US" sz="1000" i="1" dirty="0"/>
              <a:t>In the forest</a:t>
            </a:r>
            <a:endParaRPr lang="en-GB" sz="1000" dirty="0"/>
          </a:p>
          <a:p>
            <a:r>
              <a:rPr lang="en-US" sz="1000" dirty="0"/>
              <a:t>(You could also discuss how most fairy tales start with the words </a:t>
            </a:r>
            <a:r>
              <a:rPr lang="en-US" sz="1000" i="1" dirty="0"/>
              <a:t>Once upon a time</a:t>
            </a:r>
            <a:r>
              <a:rPr lang="en-US" sz="1000" dirty="0"/>
              <a:t>)</a:t>
            </a:r>
            <a:endParaRPr lang="en-GB" sz="1000" dirty="0"/>
          </a:p>
          <a:p>
            <a:r>
              <a:rPr lang="en-US" sz="1000" i="1" dirty="0"/>
              <a:t> </a:t>
            </a:r>
            <a:endParaRPr lang="en-GB" sz="1000" dirty="0"/>
          </a:p>
          <a:p>
            <a:r>
              <a:rPr lang="en-US" sz="1000" u="sng" dirty="0"/>
              <a:t>Inciting Incident/Conflict:</a:t>
            </a:r>
            <a:r>
              <a:rPr lang="en-US" sz="1000" i="1" dirty="0"/>
              <a:t> </a:t>
            </a:r>
            <a:r>
              <a:rPr lang="en-US" sz="1000" b="1" dirty="0"/>
              <a:t>Problem</a:t>
            </a:r>
            <a:r>
              <a:rPr lang="en-US" sz="1000" dirty="0"/>
              <a:t> - What happens to cause a problem? </a:t>
            </a:r>
            <a:endParaRPr lang="en-GB" sz="1000" dirty="0"/>
          </a:p>
          <a:p>
            <a:r>
              <a:rPr lang="en-US" sz="1000" i="1" dirty="0"/>
              <a:t>Little Red Riding Hood forgets her promise and talks to the wolf. </a:t>
            </a:r>
            <a:endParaRPr lang="en-GB" sz="1000" dirty="0"/>
          </a:p>
          <a:p>
            <a:r>
              <a:rPr lang="en-US" sz="1000" i="1" dirty="0"/>
              <a:t> </a:t>
            </a:r>
            <a:endParaRPr lang="en-GB" sz="1000" dirty="0"/>
          </a:p>
          <a:p>
            <a:r>
              <a:rPr lang="en-US" sz="1000" u="sng" dirty="0"/>
              <a:t>Rising Action:</a:t>
            </a:r>
            <a:r>
              <a:rPr lang="en-US" sz="1000" i="1" dirty="0"/>
              <a:t> </a:t>
            </a:r>
            <a:r>
              <a:rPr lang="en-US" sz="1000" b="1" dirty="0"/>
              <a:t>Events - </a:t>
            </a:r>
            <a:r>
              <a:rPr lang="en-US" sz="1000" dirty="0"/>
              <a:t>What happens next to build the story? </a:t>
            </a:r>
            <a:endParaRPr lang="en-GB" sz="1000" dirty="0"/>
          </a:p>
          <a:p>
            <a:r>
              <a:rPr lang="en-US" sz="1000" i="1" dirty="0"/>
              <a:t>The wolf arrives at Grandma’s house. Grandma gets scared and escapes into the woods. The wolf puts on her clothes and climbs into bed to wait for Little Red Riding Hood.</a:t>
            </a:r>
            <a:endParaRPr lang="en-GB" sz="1000" dirty="0"/>
          </a:p>
          <a:p>
            <a:r>
              <a:rPr lang="en-US" sz="1000" b="1" dirty="0"/>
              <a:t/>
            </a:r>
            <a:br>
              <a:rPr lang="en-US" sz="1000" b="1" dirty="0"/>
            </a:br>
            <a:r>
              <a:rPr lang="en-US" sz="1000" u="sng" dirty="0"/>
              <a:t>Climax:</a:t>
            </a:r>
            <a:r>
              <a:rPr lang="en-US" sz="1000" i="1" dirty="0"/>
              <a:t> </a:t>
            </a:r>
            <a:r>
              <a:rPr lang="en-US" sz="1000" b="1" dirty="0"/>
              <a:t>The Main Event</a:t>
            </a:r>
            <a:r>
              <a:rPr lang="en-US" sz="1000" dirty="0"/>
              <a:t> - What is the main event/most exciting part? </a:t>
            </a:r>
            <a:r>
              <a:rPr lang="en-US" sz="1000" i="1" dirty="0"/>
              <a:t>The wolf tries to eat Little Red Riding Hood.</a:t>
            </a:r>
            <a:endParaRPr lang="en-GB" sz="1000" dirty="0"/>
          </a:p>
          <a:p>
            <a:r>
              <a:rPr lang="en-US" sz="1000" dirty="0"/>
              <a:t> </a:t>
            </a:r>
            <a:endParaRPr lang="en-GB" sz="1000" dirty="0"/>
          </a:p>
          <a:p>
            <a:r>
              <a:rPr lang="en-US" sz="1000" u="sng" dirty="0"/>
              <a:t>Falling Action:</a:t>
            </a:r>
            <a:r>
              <a:rPr lang="en-US" sz="1000" b="1" dirty="0"/>
              <a:t> Solution - </a:t>
            </a:r>
            <a:r>
              <a:rPr lang="en-US" sz="1000" dirty="0"/>
              <a:t>How is the problem solved? </a:t>
            </a:r>
            <a:r>
              <a:rPr lang="en-US" sz="1000" i="1" dirty="0"/>
              <a:t>A nearby woodcutter rushes in to save Little Red Riding Hood.</a:t>
            </a:r>
            <a:endParaRPr lang="en-GB" sz="1000" dirty="0"/>
          </a:p>
          <a:p>
            <a:r>
              <a:rPr lang="en-US" sz="1000" dirty="0"/>
              <a:t> </a:t>
            </a:r>
            <a:endParaRPr lang="en-GB" sz="1000" dirty="0"/>
          </a:p>
          <a:p>
            <a:r>
              <a:rPr lang="en-US" sz="1000" u="sng" dirty="0"/>
              <a:t>Resolution:</a:t>
            </a:r>
            <a:r>
              <a:rPr lang="en-US" sz="1000" b="1" dirty="0"/>
              <a:t> End - </a:t>
            </a:r>
            <a:r>
              <a:rPr lang="en-US" sz="1000" dirty="0"/>
              <a:t>How does the story end? </a:t>
            </a:r>
            <a:r>
              <a:rPr lang="en-US" sz="1000" i="1" dirty="0"/>
              <a:t>Grandma returns and all is well. </a:t>
            </a:r>
            <a:endParaRPr lang="en-GB" sz="1000" dirty="0"/>
          </a:p>
          <a:p>
            <a:r>
              <a:rPr lang="en-US" sz="1000" dirty="0"/>
              <a:t>(You could also discuss how fairy tales end with ‘</a:t>
            </a:r>
            <a:r>
              <a:rPr lang="en-US" sz="1000" i="1" dirty="0"/>
              <a:t>they lived happily ever after’</a:t>
            </a:r>
            <a:r>
              <a:rPr lang="en-US" sz="1000" dirty="0"/>
              <a:t> and </a:t>
            </a:r>
            <a:endParaRPr lang="en-GB" sz="1000" dirty="0"/>
          </a:p>
          <a:p>
            <a:r>
              <a:rPr lang="en-US" sz="1000" dirty="0"/>
              <a:t>try to identify a ‘message’ in the story - </a:t>
            </a:r>
            <a:r>
              <a:rPr lang="en-US" sz="1000" i="1" dirty="0"/>
              <a:t>Don’t talk to strangers</a:t>
            </a:r>
            <a:r>
              <a:rPr lang="en-US" sz="1000" dirty="0" smtClean="0"/>
              <a:t>.)</a:t>
            </a:r>
            <a:r>
              <a:rPr lang="en-US" sz="1000" b="1" dirty="0"/>
              <a:t>  </a:t>
            </a:r>
            <a:endParaRPr lang="en-GB" sz="1000" dirty="0"/>
          </a:p>
          <a:p>
            <a:endParaRPr lang="en-GB" sz="1000" dirty="0"/>
          </a:p>
          <a:p>
            <a:r>
              <a:rPr lang="en-US" sz="1000" i="1" dirty="0"/>
              <a:t> </a:t>
            </a:r>
            <a:endParaRPr lang="en-GB" sz="10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955388" y="1237994"/>
            <a:ext cx="2945031" cy="1458757"/>
          </a:xfrm>
          <a:prstGeom prst="rect">
            <a:avLst/>
          </a:prstGeom>
        </p:spPr>
      </p:pic>
      <p:sp>
        <p:nvSpPr>
          <p:cNvPr id="2" name="Rectangle 1"/>
          <p:cNvSpPr/>
          <p:nvPr/>
        </p:nvSpPr>
        <p:spPr>
          <a:xfrm>
            <a:off x="7150871" y="3435846"/>
            <a:ext cx="1749548" cy="1477328"/>
          </a:xfrm>
          <a:prstGeom prst="rect">
            <a:avLst/>
          </a:prstGeom>
          <a:solidFill>
            <a:schemeClr val="accent1">
              <a:lumMod val="20000"/>
              <a:lumOff val="80000"/>
            </a:schemeClr>
          </a:solidFill>
          <a:ln>
            <a:solidFill>
              <a:schemeClr val="tx2">
                <a:lumMod val="60000"/>
                <a:lumOff val="40000"/>
              </a:schemeClr>
            </a:solidFill>
          </a:ln>
        </p:spPr>
        <p:txBody>
          <a:bodyPr wrap="square">
            <a:spAutoFit/>
          </a:bodyPr>
          <a:lstStyle/>
          <a:p>
            <a:r>
              <a:rPr lang="en-US" sz="1000" b="1" dirty="0"/>
              <a:t>Extension:</a:t>
            </a:r>
            <a:endParaRPr lang="en-GB" sz="1000" dirty="0"/>
          </a:p>
          <a:p>
            <a:r>
              <a:rPr lang="en-US" sz="1000" dirty="0"/>
              <a:t>Once the story elements have been identified using a plot diagram, students could rewrite or dramatise with a different ending or from a different character’s point of view (e.g. from the wolf’s point of view). </a:t>
            </a:r>
            <a:endParaRPr lang="en-GB" sz="1000" dirty="0"/>
          </a:p>
        </p:txBody>
      </p:sp>
    </p:spTree>
    <p:extLst>
      <p:ext uri="{BB962C8B-B14F-4D97-AF65-F5344CB8AC3E}">
        <p14:creationId xmlns:p14="http://schemas.microsoft.com/office/powerpoint/2010/main" val="35278099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83568" y="959161"/>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455105"/>
            <a:ext cx="7632848" cy="1446550"/>
          </a:xfrm>
          <a:prstGeom prst="rect">
            <a:avLst/>
          </a:prstGeom>
          <a:noFill/>
        </p:spPr>
        <p:txBody>
          <a:bodyPr wrap="square" rtlCol="0">
            <a:spAutoFit/>
          </a:bodyPr>
          <a:lstStyle/>
          <a:p>
            <a:r>
              <a:rPr lang="en-AU" sz="1600" b="1" dirty="0">
                <a:solidFill>
                  <a:srgbClr val="92D050"/>
                </a:solidFill>
              </a:rPr>
              <a:t>Skill 5: Recognising Elements of a Narrative</a:t>
            </a:r>
            <a:r>
              <a:rPr lang="en-GB" sz="1600" dirty="0">
                <a:solidFill>
                  <a:srgbClr val="92D050"/>
                </a:solidFill>
              </a:rPr>
              <a:t> | </a:t>
            </a:r>
            <a:r>
              <a:rPr lang="en-US" sz="1600" b="1" dirty="0">
                <a:solidFill>
                  <a:srgbClr val="92D050"/>
                </a:solidFill>
              </a:rPr>
              <a:t>Activities:</a:t>
            </a:r>
            <a:endParaRPr lang="en-GB" sz="1600" dirty="0">
              <a:solidFill>
                <a:srgbClr val="92D050"/>
              </a:solidFill>
            </a:endParaRPr>
          </a:p>
          <a:p>
            <a:r>
              <a:rPr lang="en-US" sz="1600" dirty="0"/>
              <a:t> </a:t>
            </a:r>
            <a:endParaRPr lang="en-GB" sz="1600" dirty="0"/>
          </a:p>
          <a:p>
            <a:r>
              <a:rPr lang="en-US" sz="1600" b="1" dirty="0">
                <a:solidFill>
                  <a:schemeClr val="bg1"/>
                </a:solidFill>
              </a:rPr>
              <a:t>Character Web:</a:t>
            </a:r>
            <a:endParaRPr lang="en-GB" sz="1600" dirty="0">
              <a:solidFill>
                <a:schemeClr val="bg1"/>
              </a:solidFill>
            </a:endParaRPr>
          </a:p>
          <a:p>
            <a:r>
              <a:rPr lang="en-US" sz="1600" dirty="0"/>
              <a:t> </a:t>
            </a:r>
            <a:endParaRPr lang="en-GB" sz="1600" dirty="0"/>
          </a:p>
          <a:p>
            <a:r>
              <a:rPr lang="en-US" sz="1200" dirty="0"/>
              <a:t>Use the elements of characterisation: appearance, dialogue and behavior to focus on a specific character in an imaginative text. A graphic organiser could be used to record the information as a class or individually</a:t>
            </a:r>
            <a:r>
              <a:rPr lang="en-US" sz="1200" dirty="0" smtClean="0"/>
              <a:t>.</a:t>
            </a:r>
            <a:endParaRPr lang="en-GB" sz="1200" dirty="0"/>
          </a:p>
        </p:txBody>
      </p:sp>
      <p:sp>
        <p:nvSpPr>
          <p:cNvPr id="23" name="Rounded Rectangle 22"/>
          <p:cNvSpPr/>
          <p:nvPr/>
        </p:nvSpPr>
        <p:spPr>
          <a:xfrm>
            <a:off x="3939530" y="2839219"/>
            <a:ext cx="1352550" cy="1104900"/>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1100" i="1" dirty="0">
                <a:solidFill>
                  <a:srgbClr val="000000"/>
                </a:solidFill>
                <a:effectLst/>
                <a:ea typeface="Calibri" panose="020F0502020204030204" pitchFamily="34" charset="0"/>
                <a:cs typeface="Times New Roman" panose="02020603050405020304" pitchFamily="18" charset="0"/>
              </a:rPr>
              <a:t>Name of Character:</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b="1" dirty="0">
                <a:solidFill>
                  <a:srgbClr val="FF0000"/>
                </a:solidFill>
                <a:effectLst/>
                <a:ea typeface="Calibri" panose="020F0502020204030204" pitchFamily="34" charset="0"/>
                <a:cs typeface="Times New Roman" panose="02020603050405020304" pitchFamily="18" charset="0"/>
              </a:rPr>
              <a:t>Little Red </a:t>
            </a:r>
            <a:r>
              <a:rPr lang="en-AU" sz="1100" b="1" dirty="0" smtClean="0">
                <a:solidFill>
                  <a:srgbClr val="FF0000"/>
                </a:solidFill>
                <a:effectLst/>
                <a:ea typeface="Calibri" panose="020F0502020204030204" pitchFamily="34" charset="0"/>
                <a:cs typeface="Times New Roman" panose="02020603050405020304" pitchFamily="18" charset="0"/>
              </a:rPr>
              <a:t/>
            </a:r>
            <a:br>
              <a:rPr lang="en-AU" sz="1100" b="1" dirty="0" smtClean="0">
                <a:solidFill>
                  <a:srgbClr val="FF0000"/>
                </a:solidFill>
                <a:effectLst/>
                <a:ea typeface="Calibri" panose="020F0502020204030204" pitchFamily="34" charset="0"/>
                <a:cs typeface="Times New Roman" panose="02020603050405020304" pitchFamily="18" charset="0"/>
              </a:rPr>
            </a:br>
            <a:r>
              <a:rPr lang="en-AU" sz="1100" b="1" dirty="0" smtClean="0">
                <a:solidFill>
                  <a:srgbClr val="FF0000"/>
                </a:solidFill>
                <a:effectLst/>
                <a:ea typeface="Calibri" panose="020F0502020204030204" pitchFamily="34" charset="0"/>
                <a:cs typeface="Times New Roman" panose="02020603050405020304" pitchFamily="18" charset="0"/>
              </a:rPr>
              <a:t>Riding </a:t>
            </a:r>
            <a:r>
              <a:rPr lang="en-AU" sz="1100" b="1" dirty="0">
                <a:solidFill>
                  <a:srgbClr val="FF0000"/>
                </a:solidFill>
                <a:effectLst/>
                <a:ea typeface="Calibri" panose="020F0502020204030204" pitchFamily="34" charset="0"/>
                <a:cs typeface="Times New Roman" panose="02020603050405020304" pitchFamily="18" charset="0"/>
              </a:rPr>
              <a:t>Hood</a:t>
            </a:r>
            <a:endParaRPr lang="en-GB" sz="1100" b="1" dirty="0">
              <a:effectLst/>
              <a:ea typeface="Calibri" panose="020F0502020204030204" pitchFamily="34" charset="0"/>
              <a:cs typeface="Times New Roman" panose="02020603050405020304" pitchFamily="18" charset="0"/>
            </a:endParaRPr>
          </a:p>
        </p:txBody>
      </p:sp>
      <p:sp>
        <p:nvSpPr>
          <p:cNvPr id="24" name="Rounded Rectangle 23"/>
          <p:cNvSpPr/>
          <p:nvPr/>
        </p:nvSpPr>
        <p:spPr>
          <a:xfrm>
            <a:off x="1415430" y="2211839"/>
            <a:ext cx="2076450" cy="8763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endParaRPr lang="en-AU" sz="1100" i="1" dirty="0" smtClean="0">
              <a:solidFill>
                <a:srgbClr val="000000"/>
              </a:solidFill>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i="1" dirty="0" smtClean="0">
                <a:solidFill>
                  <a:srgbClr val="000000"/>
                </a:solidFill>
                <a:effectLst/>
                <a:ea typeface="Calibri" panose="020F0502020204030204" pitchFamily="34" charset="0"/>
                <a:cs typeface="Times New Roman" panose="02020603050405020304" pitchFamily="18" charset="0"/>
              </a:rPr>
              <a:t>What </a:t>
            </a:r>
            <a:r>
              <a:rPr lang="en-AU" sz="1100" i="1" dirty="0">
                <a:solidFill>
                  <a:srgbClr val="000000"/>
                </a:solidFill>
                <a:effectLst/>
                <a:ea typeface="Calibri" panose="020F0502020204030204" pitchFamily="34" charset="0"/>
                <a:cs typeface="Times New Roman" panose="02020603050405020304" pitchFamily="18" charset="0"/>
              </a:rPr>
              <a:t>does she look like?</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She is a little girl who wears a red cloak and hood.</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7030A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25" name="Rounded Rectangle 24"/>
          <p:cNvSpPr/>
          <p:nvPr/>
        </p:nvSpPr>
        <p:spPr>
          <a:xfrm>
            <a:off x="5598368" y="2067694"/>
            <a:ext cx="2286000" cy="1724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endParaRPr lang="en-AU" sz="110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endParaRPr lang="en-AU" sz="1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endParaRPr lang="en-AU" sz="1100" i="1" dirty="0" smtClean="0">
              <a:solidFill>
                <a:srgbClr val="000000"/>
              </a:solidFill>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i="1" dirty="0" smtClean="0">
                <a:solidFill>
                  <a:srgbClr val="000000"/>
                </a:solidFill>
                <a:effectLst/>
                <a:ea typeface="Calibri" panose="020F0502020204030204" pitchFamily="34" charset="0"/>
                <a:cs typeface="Times New Roman" panose="02020603050405020304" pitchFamily="18" charset="0"/>
              </a:rPr>
              <a:t>What </a:t>
            </a:r>
            <a:r>
              <a:rPr lang="en-AU" sz="1100" i="1" dirty="0">
                <a:solidFill>
                  <a:srgbClr val="000000"/>
                </a:solidFill>
                <a:effectLst/>
                <a:ea typeface="Calibri" panose="020F0502020204030204" pitchFamily="34" charset="0"/>
                <a:cs typeface="Times New Roman" panose="02020603050405020304" pitchFamily="18" charset="0"/>
              </a:rPr>
              <a:t>does she </a:t>
            </a:r>
            <a:r>
              <a:rPr lang="en-AU" sz="1100" b="1" i="1" dirty="0">
                <a:solidFill>
                  <a:srgbClr val="000000"/>
                </a:solidFill>
                <a:effectLst/>
                <a:ea typeface="Calibri" panose="020F0502020204030204" pitchFamily="34" charset="0"/>
                <a:cs typeface="Times New Roman" panose="02020603050405020304" pitchFamily="18" charset="0"/>
              </a:rPr>
              <a:t>say</a:t>
            </a:r>
            <a:r>
              <a:rPr lang="en-AU" sz="1100" i="1" dirty="0">
                <a:solidFill>
                  <a:srgbClr val="000000"/>
                </a:solidFill>
                <a:effectLst/>
                <a:ea typeface="Calibri" panose="020F0502020204030204" pitchFamily="34" charset="0"/>
                <a:cs typeface="Times New Roman" panose="02020603050405020304" pitchFamily="18" charset="0"/>
              </a:rPr>
              <a:t> that tells us something about her?</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‘Of course Mother’ – she does what her mother tells her</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‘Look at the flowers and the birds and the trees, oh this is such fun’ – she loves nature</a:t>
            </a:r>
            <a:endParaRPr lang="en-GB" sz="1100" dirty="0">
              <a:effectLst/>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AU" sz="11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26" name="Rounded Rectangle 25"/>
          <p:cNvSpPr/>
          <p:nvPr/>
        </p:nvSpPr>
        <p:spPr>
          <a:xfrm>
            <a:off x="1477913" y="3257684"/>
            <a:ext cx="2085975" cy="16859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What does she </a:t>
            </a:r>
            <a:r>
              <a:rPr lang="en-AU" sz="1100" b="1" dirty="0">
                <a:solidFill>
                  <a:srgbClr val="000000"/>
                </a:solidFill>
                <a:effectLst/>
                <a:ea typeface="Calibri" panose="020F0502020204030204" pitchFamily="34" charset="0"/>
                <a:cs typeface="Times New Roman" panose="02020603050405020304" pitchFamily="18" charset="0"/>
              </a:rPr>
              <a:t>do</a:t>
            </a:r>
            <a:r>
              <a:rPr lang="en-AU" sz="1100" dirty="0">
                <a:solidFill>
                  <a:srgbClr val="000000"/>
                </a:solidFill>
                <a:effectLst/>
                <a:ea typeface="Calibri" panose="020F0502020204030204" pitchFamily="34" charset="0"/>
                <a:cs typeface="Times New Roman" panose="02020603050405020304" pitchFamily="18" charset="0"/>
              </a:rPr>
              <a:t> that tells us something about her?</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She is kind and helpful because she takes food to her sick grandma</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She breaks her promise when she talks to the wolf.</a:t>
            </a:r>
            <a:endParaRPr lang="en-GB" sz="1100" dirty="0">
              <a:effectLst/>
              <a:ea typeface="Calibri" panose="020F0502020204030204" pitchFamily="34" charset="0"/>
              <a:cs typeface="Times New Roman" panose="02020603050405020304" pitchFamily="18" charset="0"/>
            </a:endParaRPr>
          </a:p>
        </p:txBody>
      </p:sp>
      <p:sp>
        <p:nvSpPr>
          <p:cNvPr id="27" name="Rounded Rectangle 26"/>
          <p:cNvSpPr/>
          <p:nvPr/>
        </p:nvSpPr>
        <p:spPr>
          <a:xfrm>
            <a:off x="5670376" y="3970154"/>
            <a:ext cx="2286000" cy="10668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1100" i="1" dirty="0">
                <a:solidFill>
                  <a:srgbClr val="000000"/>
                </a:solidFill>
                <a:effectLst/>
                <a:ea typeface="Calibri" panose="020F0502020204030204" pitchFamily="34" charset="0"/>
                <a:cs typeface="Times New Roman" panose="02020603050405020304" pitchFamily="18" charset="0"/>
              </a:rPr>
              <a:t>What do the other characters think of her?</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Her mother loves her.</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The wolf wants to eat her.</a:t>
            </a:r>
            <a:endParaRPr lang="en-GB" sz="1100" dirty="0">
              <a:effectLst/>
              <a:ea typeface="Calibri" panose="020F0502020204030204" pitchFamily="34" charset="0"/>
              <a:cs typeface="Times New Roman" panose="02020603050405020304" pitchFamily="18" charset="0"/>
            </a:endParaRPr>
          </a:p>
        </p:txBody>
      </p:sp>
      <p:cxnSp>
        <p:nvCxnSpPr>
          <p:cNvPr id="28" name="Straight Arrow Connector 27"/>
          <p:cNvCxnSpPr/>
          <p:nvPr/>
        </p:nvCxnSpPr>
        <p:spPr>
          <a:xfrm flipH="1" flipV="1">
            <a:off x="3685803" y="3041149"/>
            <a:ext cx="238125" cy="1905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723903" y="3650749"/>
            <a:ext cx="200025" cy="2286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292080" y="3069724"/>
            <a:ext cx="152400" cy="13335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2080" y="3679324"/>
            <a:ext cx="247650" cy="304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543297" y="-38016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2" name="Rectangle 16"/>
          <p:cNvSpPr>
            <a:spLocks noChangeArrowheads="1"/>
          </p:cNvSpPr>
          <p:nvPr/>
        </p:nvSpPr>
        <p:spPr bwMode="auto">
          <a:xfrm>
            <a:off x="543297" y="-33444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2204520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059581"/>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555526"/>
            <a:ext cx="7632848" cy="4031873"/>
          </a:xfrm>
          <a:prstGeom prst="rect">
            <a:avLst/>
          </a:prstGeom>
          <a:noFill/>
        </p:spPr>
        <p:txBody>
          <a:bodyPr wrap="square" rtlCol="0">
            <a:spAutoFit/>
          </a:bodyPr>
          <a:lstStyle/>
          <a:p>
            <a:r>
              <a:rPr lang="en-AU" sz="1600" b="1" dirty="0">
                <a:solidFill>
                  <a:srgbClr val="92D050"/>
                </a:solidFill>
              </a:rPr>
              <a:t>Skill 5: Recognising Elements of a Narrative</a:t>
            </a:r>
            <a:r>
              <a:rPr lang="en-GB" sz="1600" dirty="0">
                <a:solidFill>
                  <a:srgbClr val="92D050"/>
                </a:solidFill>
              </a:rPr>
              <a:t> | </a:t>
            </a:r>
            <a:r>
              <a:rPr lang="en-US" sz="1600" b="1" dirty="0">
                <a:solidFill>
                  <a:srgbClr val="92D050"/>
                </a:solidFill>
              </a:rPr>
              <a:t>Activities:</a:t>
            </a:r>
            <a:endParaRPr lang="en-GB" sz="1600" dirty="0">
              <a:solidFill>
                <a:srgbClr val="92D050"/>
              </a:solidFill>
            </a:endParaRPr>
          </a:p>
          <a:p>
            <a:r>
              <a:rPr lang="en-US" sz="1600" dirty="0"/>
              <a:t> </a:t>
            </a:r>
            <a:endParaRPr lang="en-GB" sz="1600" dirty="0"/>
          </a:p>
          <a:p>
            <a:r>
              <a:rPr lang="en-AU" sz="1600" b="1" dirty="0">
                <a:solidFill>
                  <a:schemeClr val="bg1"/>
                </a:solidFill>
              </a:rPr>
              <a:t>Sensory </a:t>
            </a:r>
            <a:r>
              <a:rPr lang="en-AU" sz="1600" b="1" dirty="0" smtClean="0">
                <a:solidFill>
                  <a:schemeClr val="bg1"/>
                </a:solidFill>
              </a:rPr>
              <a:t>Settings</a:t>
            </a:r>
          </a:p>
          <a:p>
            <a:endParaRPr lang="en-GB" sz="1600" dirty="0"/>
          </a:p>
          <a:p>
            <a:r>
              <a:rPr lang="en-AU" sz="1600" dirty="0"/>
              <a:t>Focus on a particular setting from a story using the five senses. </a:t>
            </a:r>
            <a:r>
              <a:rPr lang="en-AU" sz="1600" dirty="0" smtClean="0"/>
              <a:t/>
            </a:r>
            <a:br>
              <a:rPr lang="en-AU" sz="1600" dirty="0" smtClean="0"/>
            </a:br>
            <a:r>
              <a:rPr lang="en-AU" sz="1600" dirty="0" smtClean="0"/>
              <a:t>For </a:t>
            </a:r>
            <a:r>
              <a:rPr lang="en-AU" sz="1600" dirty="0"/>
              <a:t>example: Imagine you have landed on the </a:t>
            </a:r>
            <a:r>
              <a:rPr lang="en-AU" sz="1600" dirty="0" smtClean="0"/>
              <a:t/>
            </a:r>
            <a:br>
              <a:rPr lang="en-AU" sz="1600" dirty="0" smtClean="0"/>
            </a:br>
            <a:r>
              <a:rPr lang="en-AU" sz="1600" dirty="0" smtClean="0"/>
              <a:t>dragons</a:t>
            </a:r>
            <a:r>
              <a:rPr lang="en-AU" sz="1600" dirty="0"/>
              <a:t>’ island in </a:t>
            </a:r>
            <a:r>
              <a:rPr lang="en-AU" sz="1600" i="1" dirty="0"/>
              <a:t>Wendy and the Dragon</a:t>
            </a:r>
            <a:r>
              <a:rPr lang="en-AU" sz="1600" dirty="0"/>
              <a:t> (Ziptales </a:t>
            </a:r>
            <a:r>
              <a:rPr lang="en-AU" sz="1600" dirty="0" smtClean="0"/>
              <a:t/>
            </a:r>
            <a:br>
              <a:rPr lang="en-AU" sz="1600" dirty="0" smtClean="0"/>
            </a:br>
            <a:r>
              <a:rPr lang="en-AU" sz="1600" dirty="0" smtClean="0"/>
              <a:t>Storytime</a:t>
            </a:r>
            <a:r>
              <a:rPr lang="en-AU" sz="1600" dirty="0"/>
              <a:t>);</a:t>
            </a:r>
            <a:endParaRPr lang="en-GB" sz="1600" dirty="0"/>
          </a:p>
          <a:p>
            <a:r>
              <a:rPr lang="en-AU" sz="1600" i="1" dirty="0"/>
              <a:t> </a:t>
            </a:r>
            <a:endParaRPr lang="en-GB" sz="1600" dirty="0"/>
          </a:p>
          <a:p>
            <a:r>
              <a:rPr lang="en-AU" sz="1600" i="1" dirty="0"/>
              <a:t>What do you see?</a:t>
            </a:r>
            <a:endParaRPr lang="en-GB" sz="1600" dirty="0"/>
          </a:p>
          <a:p>
            <a:r>
              <a:rPr lang="en-AU" sz="1600" i="1" dirty="0"/>
              <a:t>What do you hear?</a:t>
            </a:r>
            <a:endParaRPr lang="en-GB" sz="1600" dirty="0"/>
          </a:p>
          <a:p>
            <a:r>
              <a:rPr lang="en-AU" sz="1600" i="1" dirty="0"/>
              <a:t>What do you smell?</a:t>
            </a:r>
            <a:endParaRPr lang="en-GB" sz="1600" dirty="0"/>
          </a:p>
          <a:p>
            <a:r>
              <a:rPr lang="en-AU" sz="1600" i="1" dirty="0"/>
              <a:t>What can you feel?</a:t>
            </a:r>
            <a:endParaRPr lang="en-GB" sz="1600" dirty="0"/>
          </a:p>
          <a:p>
            <a:r>
              <a:rPr lang="en-AU" sz="1600" i="1" dirty="0"/>
              <a:t>What can you taste?</a:t>
            </a:r>
            <a:endParaRPr lang="en-GB" sz="1600" dirty="0"/>
          </a:p>
          <a:p>
            <a:r>
              <a:rPr lang="en-AU" sz="1600" b="1" dirty="0"/>
              <a:t> </a:t>
            </a:r>
            <a:endParaRPr lang="en-GB" sz="1600" dirty="0"/>
          </a:p>
          <a:p>
            <a:r>
              <a:rPr lang="en-AU" sz="1600" dirty="0"/>
              <a:t>Students share their thoughts with the </a:t>
            </a:r>
            <a:r>
              <a:rPr lang="en-AU" sz="1600" dirty="0" smtClean="0"/>
              <a:t>class.</a:t>
            </a:r>
            <a:endParaRPr lang="en-GB" sz="1600" dirty="0"/>
          </a:p>
        </p:txBody>
      </p:sp>
      <p:pic>
        <p:nvPicPr>
          <p:cNvPr id="2" name="Picture 1"/>
          <p:cNvPicPr>
            <a:picLocks noChangeAspect="1"/>
          </p:cNvPicPr>
          <p:nvPr/>
        </p:nvPicPr>
        <p:blipFill rotWithShape="1">
          <a:blip r:embed="rId2"/>
          <a:srcRect l="21250" t="17253" r="24836" b="7987"/>
          <a:stretch/>
        </p:blipFill>
        <p:spPr>
          <a:xfrm>
            <a:off x="5229304" y="1923678"/>
            <a:ext cx="3231128" cy="2520280"/>
          </a:xfrm>
          <a:prstGeom prst="rect">
            <a:avLst/>
          </a:prstGeom>
        </p:spPr>
      </p:pic>
    </p:spTree>
    <p:extLst>
      <p:ext uri="{BB962C8B-B14F-4D97-AF65-F5344CB8AC3E}">
        <p14:creationId xmlns:p14="http://schemas.microsoft.com/office/powerpoint/2010/main" val="3916847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7632848" cy="1815882"/>
          </a:xfrm>
          <a:prstGeom prst="rect">
            <a:avLst/>
          </a:prstGeom>
          <a:noFill/>
        </p:spPr>
        <p:txBody>
          <a:bodyPr wrap="square" rtlCol="0">
            <a:spAutoFit/>
          </a:bodyPr>
          <a:lstStyle/>
          <a:p>
            <a:r>
              <a:rPr lang="en-AU" sz="1600" b="1" dirty="0">
                <a:solidFill>
                  <a:srgbClr val="92D050"/>
                </a:solidFill>
              </a:rPr>
              <a:t>Skill 5: Recognising Elements of a Narrative</a:t>
            </a:r>
            <a:r>
              <a:rPr lang="en-GB" sz="1600" dirty="0">
                <a:solidFill>
                  <a:srgbClr val="92D050"/>
                </a:solidFill>
              </a:rPr>
              <a:t> | </a:t>
            </a:r>
            <a:r>
              <a:rPr lang="en-US" sz="1600" b="1" dirty="0">
                <a:solidFill>
                  <a:srgbClr val="92D050"/>
                </a:solidFill>
              </a:rPr>
              <a:t>Activities:</a:t>
            </a:r>
            <a:endParaRPr lang="en-GB" sz="1600" dirty="0">
              <a:solidFill>
                <a:srgbClr val="92D050"/>
              </a:solidFill>
            </a:endParaRPr>
          </a:p>
          <a:p>
            <a:r>
              <a:rPr lang="en-US" sz="1600" dirty="0"/>
              <a:t> </a:t>
            </a:r>
            <a:endParaRPr lang="en-GB" sz="1600" dirty="0"/>
          </a:p>
          <a:p>
            <a:r>
              <a:rPr lang="en-AU" sz="1600" b="1" dirty="0">
                <a:solidFill>
                  <a:schemeClr val="bg1"/>
                </a:solidFill>
              </a:rPr>
              <a:t>Setting Storymap</a:t>
            </a:r>
            <a:endParaRPr lang="en-GB" sz="1600" dirty="0">
              <a:solidFill>
                <a:schemeClr val="bg1"/>
              </a:solidFill>
            </a:endParaRPr>
          </a:p>
          <a:p>
            <a:r>
              <a:rPr lang="en-AU" sz="1600" dirty="0"/>
              <a:t> </a:t>
            </a:r>
            <a:endParaRPr lang="en-GB" sz="1600" dirty="0"/>
          </a:p>
          <a:p>
            <a:r>
              <a:rPr lang="en-AU" sz="1600" dirty="0"/>
              <a:t>Students design a simple map of the various settings use in a story. For example, in Little Red Riding Hood, the story starts at her mother’s house, then moves into the forest and onto Grandma’s house. Use footsteps to show where the characters have travelled. </a:t>
            </a:r>
            <a:endParaRPr lang="en-GB" sz="1600" dirty="0"/>
          </a:p>
        </p:txBody>
      </p:sp>
      <p:pic>
        <p:nvPicPr>
          <p:cNvPr id="2" name="Picture 1"/>
          <p:cNvPicPr>
            <a:picLocks noChangeAspect="1"/>
          </p:cNvPicPr>
          <p:nvPr/>
        </p:nvPicPr>
        <p:blipFill rotWithShape="1">
          <a:blip r:embed="rId2"/>
          <a:srcRect l="22377" t="42411" r="22377" b="8482"/>
          <a:stretch/>
        </p:blipFill>
        <p:spPr>
          <a:xfrm>
            <a:off x="2555776" y="2643758"/>
            <a:ext cx="3888432" cy="1944216"/>
          </a:xfrm>
          <a:prstGeom prst="rect">
            <a:avLst/>
          </a:prstGeom>
        </p:spPr>
      </p:pic>
    </p:spTree>
    <p:extLst>
      <p:ext uri="{BB962C8B-B14F-4D97-AF65-F5344CB8AC3E}">
        <p14:creationId xmlns:p14="http://schemas.microsoft.com/office/powerpoint/2010/main" val="182402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275606"/>
            <a:ext cx="4176464" cy="3046988"/>
          </a:xfrm>
          <a:prstGeom prst="rect">
            <a:avLst/>
          </a:prstGeom>
          <a:noFill/>
        </p:spPr>
        <p:txBody>
          <a:bodyPr wrap="square" rtlCol="0">
            <a:spAutoFit/>
          </a:bodyPr>
          <a:lstStyle/>
          <a:p>
            <a:r>
              <a:rPr lang="en-AU" sz="3200" b="1" dirty="0">
                <a:solidFill>
                  <a:srgbClr val="92D050"/>
                </a:solidFill>
              </a:rPr>
              <a:t>Skill 6: Identifying Themes</a:t>
            </a:r>
            <a:endParaRPr lang="en-GB" sz="3200" dirty="0">
              <a:solidFill>
                <a:srgbClr val="92D050"/>
              </a:solidFill>
            </a:endParaRPr>
          </a:p>
          <a:p>
            <a:endParaRPr lang="en-AU" sz="1600" b="1" dirty="0"/>
          </a:p>
          <a:p>
            <a:r>
              <a:rPr lang="en-AU" sz="1600" b="1" dirty="0" smtClean="0">
                <a:solidFill>
                  <a:srgbClr val="00B0F0"/>
                </a:solidFill>
              </a:rPr>
              <a:t>Identifying </a:t>
            </a:r>
            <a:r>
              <a:rPr lang="en-AU" sz="1600" b="1" dirty="0">
                <a:solidFill>
                  <a:srgbClr val="00B0F0"/>
                </a:solidFill>
              </a:rPr>
              <a:t>themes</a:t>
            </a:r>
            <a:r>
              <a:rPr lang="en-AU" sz="1600" dirty="0">
                <a:solidFill>
                  <a:srgbClr val="00B0F0"/>
                </a:solidFill>
              </a:rPr>
              <a:t> </a:t>
            </a:r>
            <a:r>
              <a:rPr lang="en-AU" sz="1600" dirty="0"/>
              <a:t>helps students to: </a:t>
            </a:r>
            <a:endParaRPr lang="en-GB" sz="1600" dirty="0"/>
          </a:p>
          <a:p>
            <a:r>
              <a:rPr lang="en-AU" sz="1600" dirty="0"/>
              <a:t> </a:t>
            </a:r>
            <a:endParaRPr lang="en-GB" sz="1600" dirty="0"/>
          </a:p>
          <a:p>
            <a:pPr marL="285750" lvl="0" indent="-285750">
              <a:buFont typeface="Wingdings" panose="05000000000000000000" pitchFamily="2" charset="2"/>
              <a:buChar char="ü"/>
            </a:pPr>
            <a:r>
              <a:rPr lang="en-AU" sz="1600" dirty="0"/>
              <a:t>find the main idea</a:t>
            </a:r>
            <a:endParaRPr lang="en-GB" sz="1600" dirty="0"/>
          </a:p>
          <a:p>
            <a:pPr marL="285750" lvl="0" indent="-285750">
              <a:buFont typeface="Wingdings" panose="05000000000000000000" pitchFamily="2" charset="2"/>
              <a:buChar char="ü"/>
            </a:pPr>
            <a:r>
              <a:rPr lang="en-AU" sz="1600" dirty="0"/>
              <a:t>interpret ideas within the content of a text</a:t>
            </a:r>
            <a:endParaRPr lang="en-GB" sz="1600" dirty="0"/>
          </a:p>
          <a:p>
            <a:pPr marL="285750" lvl="0" indent="-285750">
              <a:buFont typeface="Wingdings" panose="05000000000000000000" pitchFamily="2" charset="2"/>
              <a:buChar char="ü"/>
            </a:pPr>
            <a:r>
              <a:rPr lang="en-AU" sz="1600" dirty="0"/>
              <a:t>make comparisons between texts</a:t>
            </a:r>
            <a:endParaRPr lang="en-GB" sz="1600" dirty="0"/>
          </a:p>
          <a:p>
            <a:pPr marL="285750" lvl="0" indent="-285750">
              <a:buFont typeface="Wingdings" panose="05000000000000000000" pitchFamily="2" charset="2"/>
              <a:buChar char="ü"/>
            </a:pPr>
            <a:r>
              <a:rPr lang="en-AU" sz="1600" dirty="0"/>
              <a:t>identify the author’s purpose </a:t>
            </a:r>
            <a:endParaRPr lang="en-GB" sz="1600" dirty="0"/>
          </a:p>
          <a:p>
            <a:endParaRPr lang="en-GB" sz="1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076056" y="699542"/>
            <a:ext cx="2983230" cy="3736340"/>
          </a:xfrm>
          <a:prstGeom prst="rect">
            <a:avLst/>
          </a:prstGeom>
        </p:spPr>
      </p:pic>
    </p:spTree>
    <p:extLst>
      <p:ext uri="{BB962C8B-B14F-4D97-AF65-F5344CB8AC3E}">
        <p14:creationId xmlns:p14="http://schemas.microsoft.com/office/powerpoint/2010/main" val="3861240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7632848" cy="3293209"/>
          </a:xfrm>
          <a:prstGeom prst="rect">
            <a:avLst/>
          </a:prstGeom>
          <a:noFill/>
        </p:spPr>
        <p:txBody>
          <a:bodyPr wrap="square" rtlCol="0">
            <a:spAutoFit/>
          </a:bodyPr>
          <a:lstStyle/>
          <a:p>
            <a:r>
              <a:rPr lang="en-AU" sz="1600" b="1" dirty="0">
                <a:solidFill>
                  <a:srgbClr val="92D050"/>
                </a:solidFill>
              </a:rPr>
              <a:t>Skill 6: Identifying </a:t>
            </a:r>
            <a:r>
              <a:rPr lang="en-AU" sz="1600" b="1" dirty="0" smtClean="0">
                <a:solidFill>
                  <a:srgbClr val="92D050"/>
                </a:solidFill>
              </a:rPr>
              <a:t>Themes | </a:t>
            </a:r>
            <a:r>
              <a:rPr lang="en-US" sz="1600" b="1" dirty="0" smtClean="0">
                <a:solidFill>
                  <a:srgbClr val="92D050"/>
                </a:solidFill>
              </a:rPr>
              <a:t>Activities</a:t>
            </a:r>
            <a:r>
              <a:rPr lang="en-US" sz="1600" b="1" dirty="0">
                <a:solidFill>
                  <a:srgbClr val="92D050"/>
                </a:solidFill>
              </a:rPr>
              <a:t>:</a:t>
            </a:r>
            <a:endParaRPr lang="en-GB" sz="1600" dirty="0">
              <a:solidFill>
                <a:srgbClr val="92D050"/>
              </a:solidFill>
            </a:endParaRPr>
          </a:p>
          <a:p>
            <a:r>
              <a:rPr lang="en-AU" sz="1600" i="1" dirty="0"/>
              <a:t> </a:t>
            </a:r>
            <a:endParaRPr lang="en-GB" sz="1600" dirty="0"/>
          </a:p>
          <a:p>
            <a:r>
              <a:rPr lang="en-AU" sz="1600" b="1" dirty="0">
                <a:solidFill>
                  <a:schemeClr val="bg1"/>
                </a:solidFill>
              </a:rPr>
              <a:t>Fun with Fables </a:t>
            </a:r>
            <a:endParaRPr lang="en-GB" sz="1600" dirty="0">
              <a:solidFill>
                <a:schemeClr val="bg1"/>
              </a:solidFill>
            </a:endParaRPr>
          </a:p>
          <a:p>
            <a:r>
              <a:rPr lang="en-AU" sz="1600" dirty="0"/>
              <a:t> </a:t>
            </a:r>
            <a:endParaRPr lang="en-GB" sz="1600" dirty="0"/>
          </a:p>
          <a:p>
            <a:r>
              <a:rPr lang="en-AU" sz="1600" dirty="0"/>
              <a:t>In pairs or small groups, students read some simple Aesop’s fables e.g. </a:t>
            </a:r>
            <a:r>
              <a:rPr lang="en-AU" sz="1600" i="1" dirty="0"/>
              <a:t>The Lion and the Mouse</a:t>
            </a:r>
            <a:r>
              <a:rPr lang="en-AU" sz="1600" dirty="0"/>
              <a:t>. </a:t>
            </a:r>
            <a:endParaRPr lang="en-AU" sz="1600" dirty="0" smtClean="0"/>
          </a:p>
          <a:p>
            <a:endParaRPr lang="en-AU" sz="1600" dirty="0"/>
          </a:p>
          <a:p>
            <a:r>
              <a:rPr lang="en-AU" sz="1600" dirty="0" smtClean="0"/>
              <a:t>Ask </a:t>
            </a:r>
            <a:r>
              <a:rPr lang="en-AU" sz="1600" dirty="0"/>
              <a:t>students to think about what message the story is trying to tell them about life and have them report back to the class. </a:t>
            </a:r>
            <a:endParaRPr lang="en-AU" sz="1600" dirty="0" smtClean="0"/>
          </a:p>
          <a:p>
            <a:endParaRPr lang="en-AU" sz="1600" dirty="0"/>
          </a:p>
          <a:p>
            <a:r>
              <a:rPr lang="en-AU" sz="1600" dirty="0" smtClean="0"/>
              <a:t>Students </a:t>
            </a:r>
            <a:r>
              <a:rPr lang="en-AU" sz="1600" dirty="0"/>
              <a:t>could dramatise the fable and then use the play to springboard a class discussion about the message by asking: </a:t>
            </a:r>
            <a:r>
              <a:rPr lang="en-AU" sz="1600" i="1" dirty="0"/>
              <a:t>What can you learn from what happened in this story?</a:t>
            </a:r>
            <a:endParaRPr lang="en-GB" sz="1600" dirty="0"/>
          </a:p>
          <a:p>
            <a:endParaRPr lang="en-GB" sz="1600" dirty="0"/>
          </a:p>
        </p:txBody>
      </p:sp>
    </p:spTree>
    <p:extLst>
      <p:ext uri="{BB962C8B-B14F-4D97-AF65-F5344CB8AC3E}">
        <p14:creationId xmlns:p14="http://schemas.microsoft.com/office/powerpoint/2010/main" val="498832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3568" y="1015107"/>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511051"/>
            <a:ext cx="7632848" cy="2062103"/>
          </a:xfrm>
          <a:prstGeom prst="rect">
            <a:avLst/>
          </a:prstGeom>
          <a:noFill/>
        </p:spPr>
        <p:txBody>
          <a:bodyPr wrap="square" rtlCol="0">
            <a:spAutoFit/>
          </a:bodyPr>
          <a:lstStyle/>
          <a:p>
            <a:r>
              <a:rPr lang="en-AU" sz="1600" b="1" dirty="0">
                <a:solidFill>
                  <a:srgbClr val="92D050"/>
                </a:solidFill>
              </a:rPr>
              <a:t>Skill 6: Identifying </a:t>
            </a:r>
            <a:r>
              <a:rPr lang="en-AU" sz="1600" b="1" dirty="0" smtClean="0">
                <a:solidFill>
                  <a:srgbClr val="92D050"/>
                </a:solidFill>
              </a:rPr>
              <a:t>Themes | </a:t>
            </a:r>
            <a:r>
              <a:rPr lang="en-US" sz="1600" b="1" dirty="0" smtClean="0">
                <a:solidFill>
                  <a:srgbClr val="92D050"/>
                </a:solidFill>
              </a:rPr>
              <a:t>Activities</a:t>
            </a:r>
            <a:r>
              <a:rPr lang="en-US" sz="1600" b="1" dirty="0">
                <a:solidFill>
                  <a:srgbClr val="92D050"/>
                </a:solidFill>
              </a:rPr>
              <a:t>:</a:t>
            </a:r>
            <a:endParaRPr lang="en-GB" sz="1600" dirty="0">
              <a:solidFill>
                <a:srgbClr val="92D050"/>
              </a:solidFill>
            </a:endParaRPr>
          </a:p>
          <a:p>
            <a:r>
              <a:rPr lang="en-AU" sz="1600" i="1" dirty="0"/>
              <a:t> </a:t>
            </a:r>
            <a:endParaRPr lang="en-GB" sz="1600" dirty="0"/>
          </a:p>
          <a:p>
            <a:r>
              <a:rPr lang="en-AU" sz="1600" b="1" dirty="0">
                <a:solidFill>
                  <a:schemeClr val="bg1"/>
                </a:solidFill>
              </a:rPr>
              <a:t>Message Bubbles </a:t>
            </a:r>
            <a:endParaRPr lang="en-GB" sz="1600" dirty="0">
              <a:solidFill>
                <a:schemeClr val="bg1"/>
              </a:solidFill>
            </a:endParaRPr>
          </a:p>
          <a:p>
            <a:r>
              <a:rPr lang="en-AU" sz="1600" dirty="0"/>
              <a:t> </a:t>
            </a:r>
            <a:endParaRPr lang="en-GB" sz="1600" dirty="0"/>
          </a:p>
          <a:p>
            <a:r>
              <a:rPr lang="en-AU" sz="1600" dirty="0"/>
              <a:t>Read a variety of popular fairy tales. Ask students to classify the messages into bubbles displayed in the classroom. Add new bubbles as different stories are read or add them where appropriate.  </a:t>
            </a:r>
            <a:endParaRPr lang="en-GB" sz="1600" dirty="0"/>
          </a:p>
          <a:p>
            <a:endParaRPr lang="en-GB" sz="1600" dirty="0"/>
          </a:p>
        </p:txBody>
      </p:sp>
      <p:sp>
        <p:nvSpPr>
          <p:cNvPr id="3" name="Oval 2"/>
          <p:cNvSpPr/>
          <p:nvPr/>
        </p:nvSpPr>
        <p:spPr>
          <a:xfrm>
            <a:off x="3310374" y="2177549"/>
            <a:ext cx="1676400" cy="1504950"/>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400" b="1" dirty="0" smtClean="0">
                <a:solidFill>
                  <a:srgbClr val="000000"/>
                </a:solidFill>
                <a:effectLst/>
                <a:ea typeface="Calibri" panose="020F0502020204030204" pitchFamily="34" charset="0"/>
                <a:cs typeface="Times New Roman" panose="02020603050405020304" pitchFamily="18" charset="0"/>
              </a:rPr>
              <a:t/>
            </a:r>
            <a:br>
              <a:rPr lang="en-AU" sz="4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Good </a:t>
            </a:r>
            <a:r>
              <a:rPr lang="en-AU" sz="1200" b="1" dirty="0">
                <a:solidFill>
                  <a:srgbClr val="000000"/>
                </a:solidFill>
                <a:effectLst/>
                <a:ea typeface="Calibri" panose="020F0502020204030204" pitchFamily="34" charset="0"/>
                <a:cs typeface="Times New Roman" panose="02020603050405020304" pitchFamily="18" charset="0"/>
              </a:rPr>
              <a:t>wins </a:t>
            </a: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over </a:t>
            </a:r>
            <a:r>
              <a:rPr lang="en-AU" sz="1200" b="1" dirty="0">
                <a:solidFill>
                  <a:srgbClr val="000000"/>
                </a:solidFill>
                <a:effectLst/>
                <a:ea typeface="Calibri" panose="020F0502020204030204" pitchFamily="34" charset="0"/>
                <a:cs typeface="Times New Roman" panose="02020603050405020304" pitchFamily="18" charset="0"/>
              </a:rPr>
              <a:t>evil</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200" i="1" dirty="0">
                <a:solidFill>
                  <a:srgbClr val="000000"/>
                </a:solidFill>
                <a:effectLst/>
                <a:ea typeface="Calibri" panose="020F0502020204030204" pitchFamily="34" charset="0"/>
                <a:cs typeface="Times New Roman" panose="02020603050405020304" pitchFamily="18" charset="0"/>
              </a:rPr>
              <a:t>Cinderella</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200" i="1" dirty="0">
                <a:solidFill>
                  <a:srgbClr val="000000"/>
                </a:solidFill>
                <a:effectLst/>
                <a:ea typeface="Calibri" panose="020F0502020204030204" pitchFamily="34" charset="0"/>
                <a:cs typeface="Times New Roman" panose="02020603050405020304" pitchFamily="18" charset="0"/>
              </a:rPr>
              <a:t>Snow White</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2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5" name="Oval 4"/>
          <p:cNvSpPr/>
          <p:nvPr/>
        </p:nvSpPr>
        <p:spPr>
          <a:xfrm>
            <a:off x="6148189" y="3639319"/>
            <a:ext cx="1666875" cy="1323975"/>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Learn </a:t>
            </a:r>
            <a:r>
              <a:rPr lang="en-AU" sz="1200" b="1" dirty="0">
                <a:solidFill>
                  <a:srgbClr val="000000"/>
                </a:solidFill>
                <a:effectLst/>
                <a:ea typeface="Calibri" panose="020F0502020204030204" pitchFamily="34" charset="0"/>
                <a:cs typeface="Times New Roman" panose="02020603050405020304" pitchFamily="18" charset="0"/>
              </a:rPr>
              <a:t>From Your Mistakes</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200" i="1" dirty="0">
                <a:solidFill>
                  <a:srgbClr val="000000"/>
                </a:solidFill>
                <a:effectLst/>
                <a:ea typeface="Calibri" panose="020F0502020204030204" pitchFamily="34" charset="0"/>
                <a:cs typeface="Times New Roman" panose="02020603050405020304" pitchFamily="18" charset="0"/>
              </a:rPr>
              <a:t>Pinocchio</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6" name="Oval 5"/>
          <p:cNvSpPr/>
          <p:nvPr/>
        </p:nvSpPr>
        <p:spPr>
          <a:xfrm>
            <a:off x="7489309" y="2406149"/>
            <a:ext cx="1390650" cy="1419225"/>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Hard </a:t>
            </a:r>
            <a:r>
              <a:rPr lang="en-AU" sz="1200" b="1" dirty="0">
                <a:solidFill>
                  <a:srgbClr val="000000"/>
                </a:solidFill>
                <a:effectLst/>
                <a:ea typeface="Calibri" panose="020F0502020204030204" pitchFamily="34" charset="0"/>
                <a:cs typeface="Times New Roman" panose="02020603050405020304" pitchFamily="18" charset="0"/>
              </a:rPr>
              <a:t>Work Pays Off</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2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200" i="1" dirty="0">
                <a:solidFill>
                  <a:srgbClr val="000000"/>
                </a:solidFill>
                <a:effectLst/>
                <a:ea typeface="Calibri" panose="020F0502020204030204" pitchFamily="34" charset="0"/>
                <a:cs typeface="Times New Roman" panose="02020603050405020304" pitchFamily="18" charset="0"/>
              </a:rPr>
              <a:t>The Three Little Pigs</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7" name="Oval 6"/>
          <p:cNvSpPr/>
          <p:nvPr/>
        </p:nvSpPr>
        <p:spPr>
          <a:xfrm>
            <a:off x="5148064" y="2067694"/>
            <a:ext cx="2314575" cy="1590675"/>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
            </a:r>
            <a:br>
              <a:rPr lang="en-AU" sz="1200" b="1" dirty="0" smtClean="0">
                <a:solidFill>
                  <a:srgbClr val="000000"/>
                </a:solidFill>
                <a:effectLst/>
                <a:ea typeface="Calibri" panose="020F0502020204030204" pitchFamily="34" charset="0"/>
                <a:cs typeface="Times New Roman" panose="02020603050405020304" pitchFamily="18" charset="0"/>
              </a:rPr>
            </a:br>
            <a:r>
              <a:rPr lang="en-AU" sz="1200" b="1" dirty="0" smtClean="0">
                <a:solidFill>
                  <a:srgbClr val="000000"/>
                </a:solidFill>
                <a:effectLst/>
                <a:ea typeface="Calibri" panose="020F0502020204030204" pitchFamily="34" charset="0"/>
                <a:cs typeface="Times New Roman" panose="02020603050405020304" pitchFamily="18" charset="0"/>
              </a:rPr>
              <a:t>Being </a:t>
            </a:r>
            <a:r>
              <a:rPr lang="en-AU" sz="1200" b="1" dirty="0">
                <a:solidFill>
                  <a:srgbClr val="000000"/>
                </a:solidFill>
                <a:effectLst/>
                <a:ea typeface="Calibri" panose="020F0502020204030204" pitchFamily="34" charset="0"/>
                <a:cs typeface="Times New Roman" panose="02020603050405020304" pitchFamily="18" charset="0"/>
              </a:rPr>
              <a:t>Brave Can Bring Rewards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200" i="1" dirty="0">
                <a:solidFill>
                  <a:srgbClr val="000000"/>
                </a:solidFill>
                <a:effectLst/>
                <a:ea typeface="Calibri" panose="020F0502020204030204" pitchFamily="34" charset="0"/>
                <a:cs typeface="Times New Roman" panose="02020603050405020304" pitchFamily="18" charset="0"/>
              </a:rPr>
              <a:t>Peter Pan</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200" i="1" dirty="0">
                <a:solidFill>
                  <a:srgbClr val="000000"/>
                </a:solidFill>
                <a:effectLst/>
                <a:ea typeface="Calibri" panose="020F0502020204030204" pitchFamily="34" charset="0"/>
                <a:cs typeface="Times New Roman" panose="02020603050405020304" pitchFamily="18" charset="0"/>
              </a:rPr>
              <a:t>Three Billy Goats Gruff</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8" name="Oval 7"/>
          <p:cNvSpPr/>
          <p:nvPr/>
        </p:nvSpPr>
        <p:spPr>
          <a:xfrm>
            <a:off x="4520049" y="3711074"/>
            <a:ext cx="1457325" cy="1076325"/>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GB"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GB"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1200" b="1" dirty="0">
                <a:solidFill>
                  <a:srgbClr val="000000"/>
                </a:solidFill>
                <a:effectLst/>
                <a:ea typeface="Calibri" panose="020F0502020204030204" pitchFamily="34" charset="0"/>
                <a:cs typeface="Times New Roman" panose="02020603050405020304" pitchFamily="18" charset="0"/>
              </a:rPr>
              <a:t>Be Kind to Others</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200" i="1" dirty="0">
                <a:solidFill>
                  <a:srgbClr val="000000"/>
                </a:solidFill>
                <a:effectLst/>
                <a:ea typeface="Calibri" panose="020F0502020204030204" pitchFamily="34" charset="0"/>
                <a:cs typeface="Times New Roman" panose="02020603050405020304" pitchFamily="18" charset="0"/>
              </a:rPr>
              <a:t>Snow White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2" name="Rectangle 6"/>
          <p:cNvSpPr>
            <a:spLocks noChangeArrowheads="1"/>
          </p:cNvSpPr>
          <p:nvPr/>
        </p:nvSpPr>
        <p:spPr bwMode="auto">
          <a:xfrm>
            <a:off x="2395974" y="-18502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2395974" y="-1393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
            </a:r>
            <a:br>
              <a:rPr kumimoji="0" lang="en-GB" sz="1800" b="0" i="0" u="none" strike="noStrike" cap="none" normalizeH="0" baseline="0" smtClean="0">
                <a:ln>
                  <a:noFill/>
                </a:ln>
                <a:solidFill>
                  <a:schemeClr val="tx1"/>
                </a:solidFill>
                <a:effectLst/>
                <a:latin typeface="Arial" panose="020B0604020202020204" pitchFamily="34" charset="0"/>
              </a:rPr>
            </a:br>
            <a:endParaRPr kumimoji="0" lang="en-GB"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1946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568" y="997694"/>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493638"/>
            <a:ext cx="7632848" cy="2616101"/>
          </a:xfrm>
          <a:prstGeom prst="rect">
            <a:avLst/>
          </a:prstGeom>
          <a:noFill/>
        </p:spPr>
        <p:txBody>
          <a:bodyPr wrap="square" rtlCol="0">
            <a:spAutoFit/>
          </a:bodyPr>
          <a:lstStyle/>
          <a:p>
            <a:r>
              <a:rPr lang="en-AU" sz="1600" b="1" dirty="0">
                <a:solidFill>
                  <a:srgbClr val="92D050"/>
                </a:solidFill>
              </a:rPr>
              <a:t>Skill 6: Identifying </a:t>
            </a:r>
            <a:r>
              <a:rPr lang="en-AU" sz="1600" b="1" dirty="0" smtClean="0">
                <a:solidFill>
                  <a:srgbClr val="92D050"/>
                </a:solidFill>
              </a:rPr>
              <a:t>Themes | </a:t>
            </a:r>
            <a:r>
              <a:rPr lang="en-US" sz="1600" b="1" dirty="0" smtClean="0">
                <a:solidFill>
                  <a:srgbClr val="92D050"/>
                </a:solidFill>
              </a:rPr>
              <a:t>Activities</a:t>
            </a:r>
            <a:r>
              <a:rPr lang="en-US" sz="1600" b="1" dirty="0">
                <a:solidFill>
                  <a:srgbClr val="92D050"/>
                </a:solidFill>
              </a:rPr>
              <a:t>:</a:t>
            </a:r>
            <a:endParaRPr lang="en-GB" sz="1600" dirty="0">
              <a:solidFill>
                <a:srgbClr val="92D050"/>
              </a:solidFill>
            </a:endParaRPr>
          </a:p>
          <a:p>
            <a:r>
              <a:rPr lang="en-AU" sz="1600" i="1" dirty="0"/>
              <a:t> </a:t>
            </a:r>
            <a:endParaRPr lang="en-GB" sz="1600" dirty="0"/>
          </a:p>
          <a:p>
            <a:r>
              <a:rPr lang="en-AU" sz="1600" b="1" dirty="0">
                <a:solidFill>
                  <a:schemeClr val="bg1"/>
                </a:solidFill>
              </a:rPr>
              <a:t>Theme Cards</a:t>
            </a:r>
            <a:endParaRPr lang="en-GB" sz="1600" dirty="0">
              <a:solidFill>
                <a:schemeClr val="bg1"/>
              </a:solidFill>
            </a:endParaRPr>
          </a:p>
          <a:p>
            <a:r>
              <a:rPr lang="en-AU" sz="1600" dirty="0"/>
              <a:t> </a:t>
            </a:r>
            <a:endParaRPr lang="en-GB" sz="1600" dirty="0"/>
          </a:p>
          <a:p>
            <a:r>
              <a:rPr lang="en-AU" sz="1400" dirty="0"/>
              <a:t>While students are listening to a story, they focus on a time when their theme is being used e.g. at the beginning of </a:t>
            </a:r>
            <a:r>
              <a:rPr lang="en-AU" sz="1400" i="1" dirty="0"/>
              <a:t>Pinocchio</a:t>
            </a:r>
            <a:r>
              <a:rPr lang="en-AU" sz="1400" dirty="0"/>
              <a:t> (Ziptales Timeless Tales) Geppetto has no family so he decides to make a child of his own. Whoever has the theme card ‘Loneliness’ is asked to show his/her card to display in a prominent place. </a:t>
            </a:r>
            <a:endParaRPr lang="en-AU" sz="1400" dirty="0" smtClean="0"/>
          </a:p>
          <a:p>
            <a:r>
              <a:rPr lang="en-AU" sz="1400" dirty="0" smtClean="0"/>
              <a:t>Then </a:t>
            </a:r>
            <a:r>
              <a:rPr lang="en-AU" sz="1400" dirty="0"/>
              <a:t>when Geppetto forgives Pinocchio, the </a:t>
            </a:r>
            <a:r>
              <a:rPr lang="en-AU" sz="1400" i="1" dirty="0"/>
              <a:t>Forgiveness</a:t>
            </a:r>
            <a:r>
              <a:rPr lang="en-AU" sz="1400" dirty="0"/>
              <a:t> card is displayed. Once the story is finished, discuss the themes that were included (not all cards will be used). </a:t>
            </a:r>
            <a:endParaRPr lang="en-GB" sz="1400" dirty="0"/>
          </a:p>
          <a:p>
            <a:endParaRPr lang="en-GB" sz="1600" dirty="0"/>
          </a:p>
        </p:txBody>
      </p:sp>
      <p:sp>
        <p:nvSpPr>
          <p:cNvPr id="3" name="Rectangle 2"/>
          <p:cNvSpPr/>
          <p:nvPr/>
        </p:nvSpPr>
        <p:spPr>
          <a:xfrm>
            <a:off x="2032645" y="2934330"/>
            <a:ext cx="1600200" cy="6096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2200" b="1">
                <a:solidFill>
                  <a:srgbClr val="000000"/>
                </a:solidFill>
                <a:effectLst/>
                <a:latin typeface="Monotype Corsiva" panose="03010101010201010101" pitchFamily="66" charset="0"/>
                <a:ea typeface="Calibri" panose="020F0502020204030204" pitchFamily="34" charset="0"/>
                <a:cs typeface="Times New Roman" panose="02020603050405020304" pitchFamily="18" charset="0"/>
              </a:rPr>
              <a:t>Friendship</a:t>
            </a:r>
            <a:endParaRPr lang="en-GB" sz="1100">
              <a:effectLst/>
              <a:ea typeface="Calibri" panose="020F0502020204030204" pitchFamily="34" charset="0"/>
              <a:cs typeface="Times New Roman" panose="02020603050405020304" pitchFamily="18" charset="0"/>
            </a:endParaRPr>
          </a:p>
        </p:txBody>
      </p:sp>
      <p:sp>
        <p:nvSpPr>
          <p:cNvPr id="5" name="Rectangle 4"/>
          <p:cNvSpPr/>
          <p:nvPr/>
        </p:nvSpPr>
        <p:spPr>
          <a:xfrm>
            <a:off x="3851920" y="2931790"/>
            <a:ext cx="1600200" cy="609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2200" b="1">
                <a:solidFill>
                  <a:srgbClr val="000000"/>
                </a:solidFill>
                <a:effectLst/>
                <a:latin typeface="Monotype Corsiva" panose="03010101010201010101" pitchFamily="66" charset="0"/>
                <a:ea typeface="Calibri" panose="020F0502020204030204" pitchFamily="34" charset="0"/>
                <a:cs typeface="Times New Roman" panose="02020603050405020304" pitchFamily="18" charset="0"/>
              </a:rPr>
              <a:t>Honesty</a:t>
            </a:r>
            <a:endParaRPr lang="en-GB" sz="1100">
              <a:effectLst/>
              <a:ea typeface="Calibri" panose="020F0502020204030204" pitchFamily="34" charset="0"/>
              <a:cs typeface="Times New Roman" panose="02020603050405020304" pitchFamily="18" charset="0"/>
            </a:endParaRPr>
          </a:p>
        </p:txBody>
      </p:sp>
      <p:sp>
        <p:nvSpPr>
          <p:cNvPr id="6" name="Rectangle 5"/>
          <p:cNvSpPr/>
          <p:nvPr/>
        </p:nvSpPr>
        <p:spPr>
          <a:xfrm>
            <a:off x="5671195" y="2902580"/>
            <a:ext cx="1600200" cy="609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2200" b="1">
                <a:solidFill>
                  <a:srgbClr val="000000"/>
                </a:solidFill>
                <a:effectLst/>
                <a:latin typeface="Monotype Corsiva" panose="03010101010201010101" pitchFamily="66" charset="0"/>
                <a:ea typeface="Calibri" panose="020F0502020204030204" pitchFamily="34" charset="0"/>
                <a:cs typeface="Times New Roman" panose="02020603050405020304" pitchFamily="18" charset="0"/>
              </a:rPr>
              <a:t>Loneliness</a:t>
            </a:r>
            <a:endParaRPr lang="en-GB" sz="1100">
              <a:effectLst/>
              <a:ea typeface="Calibri" panose="020F0502020204030204" pitchFamily="34" charset="0"/>
              <a:cs typeface="Times New Roman" panose="02020603050405020304" pitchFamily="18" charset="0"/>
            </a:endParaRPr>
          </a:p>
        </p:txBody>
      </p:sp>
      <p:sp>
        <p:nvSpPr>
          <p:cNvPr id="7" name="Rectangle 6"/>
          <p:cNvSpPr/>
          <p:nvPr/>
        </p:nvSpPr>
        <p:spPr>
          <a:xfrm>
            <a:off x="2023120" y="3891275"/>
            <a:ext cx="1600200"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2200" b="1">
                <a:solidFill>
                  <a:srgbClr val="000000"/>
                </a:solidFill>
                <a:effectLst/>
                <a:latin typeface="Monotype Corsiva" panose="03010101010201010101" pitchFamily="66" charset="0"/>
                <a:ea typeface="Calibri" panose="020F0502020204030204" pitchFamily="34" charset="0"/>
                <a:cs typeface="Times New Roman" panose="02020603050405020304" pitchFamily="18" charset="0"/>
              </a:rPr>
              <a:t>Forgiveness</a:t>
            </a:r>
            <a:endParaRPr lang="en-GB" sz="1100">
              <a:effectLst/>
              <a:ea typeface="Calibri" panose="020F0502020204030204" pitchFamily="34" charset="0"/>
              <a:cs typeface="Times New Roman" panose="02020603050405020304" pitchFamily="18" charset="0"/>
            </a:endParaRPr>
          </a:p>
        </p:txBody>
      </p:sp>
      <p:sp>
        <p:nvSpPr>
          <p:cNvPr id="8" name="Rectangle 7"/>
          <p:cNvSpPr/>
          <p:nvPr/>
        </p:nvSpPr>
        <p:spPr>
          <a:xfrm>
            <a:off x="3851920" y="3905880"/>
            <a:ext cx="1600200" cy="609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2200" b="1">
                <a:solidFill>
                  <a:srgbClr val="000000"/>
                </a:solidFill>
                <a:effectLst/>
                <a:latin typeface="Monotype Corsiva" panose="03010101010201010101" pitchFamily="66" charset="0"/>
                <a:ea typeface="Calibri" panose="020F0502020204030204" pitchFamily="34" charset="0"/>
                <a:cs typeface="Times New Roman" panose="02020603050405020304" pitchFamily="18" charset="0"/>
              </a:rPr>
              <a:t>Kindness</a:t>
            </a:r>
            <a:endParaRPr lang="en-GB" sz="1100">
              <a:effectLst/>
              <a:ea typeface="Calibri" panose="020F0502020204030204" pitchFamily="34" charset="0"/>
              <a:cs typeface="Times New Roman" panose="02020603050405020304" pitchFamily="18" charset="0"/>
            </a:endParaRPr>
          </a:p>
        </p:txBody>
      </p:sp>
      <p:sp>
        <p:nvSpPr>
          <p:cNvPr id="9" name="Rectangle 8"/>
          <p:cNvSpPr/>
          <p:nvPr/>
        </p:nvSpPr>
        <p:spPr>
          <a:xfrm>
            <a:off x="5728345" y="3905880"/>
            <a:ext cx="1600200" cy="6096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2200" b="1">
                <a:solidFill>
                  <a:srgbClr val="000000"/>
                </a:solidFill>
                <a:effectLst/>
                <a:latin typeface="Monotype Corsiva" panose="03010101010201010101" pitchFamily="66" charset="0"/>
                <a:ea typeface="Calibri" panose="020F0502020204030204" pitchFamily="34" charset="0"/>
                <a:cs typeface="Times New Roman" panose="02020603050405020304" pitchFamily="18" charset="0"/>
              </a:rPr>
              <a:t>Hard Work</a:t>
            </a:r>
            <a:endParaRPr lang="en-GB" sz="1100">
              <a:effectLst/>
              <a:ea typeface="Calibri" panose="020F0502020204030204" pitchFamily="34" charset="0"/>
              <a:cs typeface="Times New Roman" panose="02020603050405020304"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83039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99542"/>
            <a:ext cx="5544616" cy="4524315"/>
          </a:xfrm>
          <a:prstGeom prst="rect">
            <a:avLst/>
          </a:prstGeom>
          <a:noFill/>
        </p:spPr>
        <p:txBody>
          <a:bodyPr wrap="square" rtlCol="0">
            <a:spAutoFit/>
          </a:bodyPr>
          <a:lstStyle/>
          <a:p>
            <a:r>
              <a:rPr lang="en-AU" sz="1600" b="1" dirty="0">
                <a:solidFill>
                  <a:srgbClr val="92D050"/>
                </a:solidFill>
              </a:rPr>
              <a:t>Links to the Curriculum</a:t>
            </a:r>
            <a:endParaRPr lang="en-GB" sz="1600" dirty="0">
              <a:solidFill>
                <a:srgbClr val="92D050"/>
              </a:solidFill>
            </a:endParaRPr>
          </a:p>
          <a:p>
            <a:endParaRPr lang="en-AU" sz="1200" dirty="0" smtClean="0"/>
          </a:p>
          <a:p>
            <a:r>
              <a:rPr lang="en-AU" sz="1200" b="1" dirty="0" smtClean="0"/>
              <a:t>The </a:t>
            </a:r>
            <a:r>
              <a:rPr lang="en-AU" sz="1200" b="1" dirty="0"/>
              <a:t>Australian Curriculum Year 2 Achievement Standard (Year 2): </a:t>
            </a:r>
            <a:endParaRPr lang="en-GB" sz="1200" b="1" dirty="0"/>
          </a:p>
          <a:p>
            <a:r>
              <a:rPr lang="en-AU" sz="1200" dirty="0"/>
              <a:t> </a:t>
            </a:r>
            <a:endParaRPr lang="en-GB" sz="1200" dirty="0"/>
          </a:p>
          <a:p>
            <a:pPr lvl="1"/>
            <a:r>
              <a:rPr lang="en-AU" sz="1200" dirty="0"/>
              <a:t>compare…different texts on similar topics</a:t>
            </a:r>
            <a:endParaRPr lang="en-GB" sz="1200" dirty="0"/>
          </a:p>
          <a:p>
            <a:pPr lvl="1"/>
            <a:r>
              <a:rPr lang="en-AU" sz="1200" dirty="0"/>
              <a:t>refer to features of language and images to make inferences</a:t>
            </a:r>
            <a:endParaRPr lang="en-GB" sz="1200" dirty="0"/>
          </a:p>
          <a:p>
            <a:pPr lvl="1"/>
            <a:r>
              <a:rPr lang="en-AU" sz="1200" dirty="0"/>
              <a:t>discuss possible meanings in narratives, and predict likely future events. </a:t>
            </a:r>
            <a:endParaRPr lang="en-GB" sz="1200" dirty="0"/>
          </a:p>
          <a:p>
            <a:pPr lvl="1"/>
            <a:r>
              <a:rPr lang="en-AU" sz="1200" dirty="0"/>
              <a:t>relate information, ideas and events in texts to their own lives and to other texts. </a:t>
            </a:r>
            <a:endParaRPr lang="en-GB" sz="1200" dirty="0"/>
          </a:p>
          <a:p>
            <a:r>
              <a:rPr lang="en-AU" sz="1200" dirty="0"/>
              <a:t> </a:t>
            </a:r>
            <a:endParaRPr lang="en-GB" sz="1200" dirty="0"/>
          </a:p>
          <a:p>
            <a:r>
              <a:rPr lang="en-AU" sz="1200" b="1" dirty="0"/>
              <a:t>The New Zealand Curriculum Level 1 Listening, Reading and Viewing document: </a:t>
            </a:r>
            <a:endParaRPr lang="en-GB" sz="1200" b="1" dirty="0"/>
          </a:p>
          <a:p>
            <a:r>
              <a:rPr lang="en-AU" sz="1200" dirty="0"/>
              <a:t> </a:t>
            </a:r>
            <a:endParaRPr lang="en-GB" sz="1200" dirty="0"/>
          </a:p>
          <a:p>
            <a:pPr lvl="1"/>
            <a:r>
              <a:rPr lang="en-AU" sz="1200" dirty="0"/>
              <a:t>Acquire and begin to use sources of information, processes, and strategies to identify, form, and express ideas.</a:t>
            </a:r>
            <a:endParaRPr lang="en-GB" sz="1200" dirty="0"/>
          </a:p>
          <a:p>
            <a:pPr lvl="1"/>
            <a:r>
              <a:rPr lang="en-US" sz="1200" dirty="0"/>
              <a:t> </a:t>
            </a:r>
            <a:endParaRPr lang="en-GB" sz="1200" dirty="0"/>
          </a:p>
          <a:p>
            <a:pPr lvl="1"/>
            <a:r>
              <a:rPr lang="en-US" sz="1200" dirty="0"/>
              <a:t>Indicators:</a:t>
            </a:r>
            <a:endParaRPr lang="en-GB" sz="1200" dirty="0"/>
          </a:p>
          <a:p>
            <a:pPr lvl="1"/>
            <a:r>
              <a:rPr lang="en-US" sz="1200" dirty="0"/>
              <a:t> </a:t>
            </a:r>
            <a:endParaRPr lang="en-GB" sz="1200" dirty="0"/>
          </a:p>
          <a:p>
            <a:pPr lvl="1"/>
            <a:r>
              <a:rPr lang="en-US" sz="1200" i="1" dirty="0"/>
              <a:t>has an awareness of the connections between oral, written, and visual language;</a:t>
            </a:r>
            <a:endParaRPr lang="en-GB" sz="1200" dirty="0"/>
          </a:p>
          <a:p>
            <a:pPr lvl="1"/>
            <a:r>
              <a:rPr lang="en-US" sz="1200" i="1" dirty="0"/>
              <a:t>uses processing and some comprehension strategies with some confidence;</a:t>
            </a:r>
            <a:endParaRPr lang="en-GB" sz="1200" dirty="0"/>
          </a:p>
          <a:p>
            <a:pPr lvl="1"/>
            <a:r>
              <a:rPr lang="en-US" sz="1200" i="1" dirty="0"/>
              <a:t>is developing the ability to think critically about texts.</a:t>
            </a:r>
            <a:endParaRPr lang="en-GB" sz="1200" dirty="0"/>
          </a:p>
          <a:p>
            <a:r>
              <a:rPr lang="en-US" sz="1600" dirty="0" smtClean="0"/>
              <a:t/>
            </a:r>
            <a:br>
              <a:rPr lang="en-US" sz="1600" dirty="0" smtClean="0"/>
            </a:br>
            <a:r>
              <a:rPr lang="en-US" sz="1600" dirty="0" smtClean="0"/>
              <a:t> </a:t>
            </a:r>
            <a:endParaRPr lang="en-US" sz="1600" dirty="0"/>
          </a:p>
        </p:txBody>
      </p:sp>
      <p:pic>
        <p:nvPicPr>
          <p:cNvPr id="33794" name="Picture 2" descr="Australian Curr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344" y="1275606"/>
            <a:ext cx="1965471" cy="962444"/>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New Zealand Curric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800" y="3084394"/>
            <a:ext cx="2199608" cy="107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451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3568" y="987574"/>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483518"/>
            <a:ext cx="7632848" cy="1877437"/>
          </a:xfrm>
          <a:prstGeom prst="rect">
            <a:avLst/>
          </a:prstGeom>
          <a:noFill/>
        </p:spPr>
        <p:txBody>
          <a:bodyPr wrap="square" rtlCol="0">
            <a:spAutoFit/>
          </a:bodyPr>
          <a:lstStyle/>
          <a:p>
            <a:r>
              <a:rPr lang="en-AU" sz="1600" b="1" dirty="0">
                <a:solidFill>
                  <a:srgbClr val="92D050"/>
                </a:solidFill>
              </a:rPr>
              <a:t>Skill 6: Identifying </a:t>
            </a:r>
            <a:r>
              <a:rPr lang="en-AU" sz="1600" b="1" dirty="0" smtClean="0">
                <a:solidFill>
                  <a:srgbClr val="92D050"/>
                </a:solidFill>
              </a:rPr>
              <a:t>Themes | </a:t>
            </a:r>
            <a:r>
              <a:rPr lang="en-US" sz="1600" b="1" dirty="0" smtClean="0">
                <a:solidFill>
                  <a:srgbClr val="92D050"/>
                </a:solidFill>
              </a:rPr>
              <a:t>Activities</a:t>
            </a:r>
            <a:r>
              <a:rPr lang="en-US" sz="1600" b="1" dirty="0">
                <a:solidFill>
                  <a:srgbClr val="92D050"/>
                </a:solidFill>
              </a:rPr>
              <a:t>:</a:t>
            </a:r>
            <a:endParaRPr lang="en-GB" sz="1600" dirty="0">
              <a:solidFill>
                <a:srgbClr val="92D050"/>
              </a:solidFill>
            </a:endParaRPr>
          </a:p>
          <a:p>
            <a:r>
              <a:rPr lang="en-AU" sz="1600" i="1" dirty="0"/>
              <a:t> </a:t>
            </a:r>
            <a:endParaRPr lang="en-GB" sz="1600" dirty="0"/>
          </a:p>
          <a:p>
            <a:r>
              <a:rPr lang="en-AU" sz="1600" b="1" dirty="0">
                <a:solidFill>
                  <a:schemeClr val="bg1"/>
                </a:solidFill>
              </a:rPr>
              <a:t>Theme Cards</a:t>
            </a:r>
            <a:endParaRPr lang="en-GB" sz="1600" dirty="0">
              <a:solidFill>
                <a:schemeClr val="bg1"/>
              </a:solidFill>
            </a:endParaRPr>
          </a:p>
          <a:p>
            <a:r>
              <a:rPr lang="en-AU" sz="1600" dirty="0"/>
              <a:t> </a:t>
            </a:r>
            <a:endParaRPr lang="en-GB" sz="1600" dirty="0"/>
          </a:p>
          <a:p>
            <a:r>
              <a:rPr lang="en-AU" sz="1600" b="1" dirty="0"/>
              <a:t>Extension:</a:t>
            </a:r>
            <a:r>
              <a:rPr lang="en-AU" sz="1600" dirty="0"/>
              <a:t> Students locate evidence from the story where the theme is used and record on a data grid: </a:t>
            </a:r>
            <a:endParaRPr lang="en-GB" sz="1600" dirty="0"/>
          </a:p>
          <a:p>
            <a:endParaRPr lang="en-GB" sz="16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437476147"/>
              </p:ext>
            </p:extLst>
          </p:nvPr>
        </p:nvGraphicFramePr>
        <p:xfrm>
          <a:off x="1619672" y="2139702"/>
          <a:ext cx="5725160" cy="2549528"/>
        </p:xfrm>
        <a:graphic>
          <a:graphicData uri="http://schemas.openxmlformats.org/drawingml/2006/table">
            <a:tbl>
              <a:tblPr firstRow="1" firstCol="1" bandRow="1">
                <a:tableStyleId>{5C22544A-7EE6-4342-B048-85BDC9FD1C3A}</a:tableStyleId>
              </a:tblPr>
              <a:tblGrid>
                <a:gridCol w="2862580"/>
                <a:gridCol w="2862580"/>
              </a:tblGrid>
              <a:tr h="0">
                <a:tc gridSpan="2">
                  <a:txBody>
                    <a:bodyPr/>
                    <a:lstStyle/>
                    <a:p>
                      <a:pPr marL="0" marR="0" algn="ctr">
                        <a:lnSpc>
                          <a:spcPct val="106000"/>
                        </a:lnSpc>
                        <a:spcBef>
                          <a:spcPts val="0"/>
                        </a:spcBef>
                        <a:spcAft>
                          <a:spcPts val="0"/>
                        </a:spcAft>
                      </a:pPr>
                      <a:r>
                        <a:rPr lang="en-AU" sz="1800">
                          <a:effectLst/>
                        </a:rPr>
                        <a:t>Name of Story: Pinocchio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r h="0">
                <a:tc>
                  <a:txBody>
                    <a:bodyPr/>
                    <a:lstStyle/>
                    <a:p>
                      <a:pPr marL="0" marR="0" algn="ctr">
                        <a:lnSpc>
                          <a:spcPct val="106000"/>
                        </a:lnSpc>
                        <a:spcBef>
                          <a:spcPts val="0"/>
                        </a:spcBef>
                        <a:spcAft>
                          <a:spcPts val="0"/>
                        </a:spcAft>
                      </a:pPr>
                      <a:r>
                        <a:rPr lang="en-AU" sz="1600">
                          <a:effectLst/>
                        </a:rPr>
                        <a:t>Themes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AU" sz="1600">
                          <a:effectLst/>
                        </a:rPr>
                        <a:t>Evidence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6000"/>
                        </a:lnSpc>
                        <a:spcBef>
                          <a:spcPts val="0"/>
                        </a:spcBef>
                        <a:spcAft>
                          <a:spcPts val="0"/>
                        </a:spcAft>
                      </a:pPr>
                      <a:r>
                        <a:rPr lang="en-AU" sz="1600">
                          <a:effectLst/>
                        </a:rPr>
                        <a:t>Loneliness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AU" sz="1600">
                          <a:effectLst/>
                        </a:rPr>
                        <a:t>Geppetto is lonely so he makes his own child.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6000"/>
                        </a:lnSpc>
                        <a:spcBef>
                          <a:spcPts val="0"/>
                        </a:spcBef>
                        <a:spcAft>
                          <a:spcPts val="0"/>
                        </a:spcAft>
                      </a:pPr>
                      <a:r>
                        <a:rPr lang="en-AU" sz="1600">
                          <a:effectLst/>
                        </a:rPr>
                        <a:t>Forgiveness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AU" sz="1600">
                          <a:effectLst/>
                        </a:rPr>
                        <a:t>Geppetto forgives Pinocchio after he runs away.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6000"/>
                        </a:lnSpc>
                        <a:spcBef>
                          <a:spcPts val="0"/>
                        </a:spcBef>
                        <a:spcAft>
                          <a:spcPts val="0"/>
                        </a:spcAft>
                      </a:pPr>
                      <a:r>
                        <a:rPr lang="en-AU" sz="1600">
                          <a:effectLst/>
                        </a:rPr>
                        <a:t> </a:t>
                      </a:r>
                      <a:endParaRPr lang="en-GB" sz="1100">
                        <a:effectLst/>
                      </a:endParaRPr>
                    </a:p>
                    <a:p>
                      <a:pPr marL="0" marR="0" algn="ctr">
                        <a:lnSpc>
                          <a:spcPct val="106000"/>
                        </a:lnSpc>
                        <a:spcBef>
                          <a:spcPts val="0"/>
                        </a:spcBef>
                        <a:spcAft>
                          <a:spcPts val="0"/>
                        </a:spcAft>
                      </a:pPr>
                      <a:r>
                        <a:rPr lang="en-AU" sz="16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AU" sz="16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6000"/>
                        </a:lnSpc>
                        <a:spcBef>
                          <a:spcPts val="0"/>
                        </a:spcBef>
                        <a:spcAft>
                          <a:spcPts val="0"/>
                        </a:spcAft>
                      </a:pPr>
                      <a:r>
                        <a:rPr lang="en-AU" sz="1600">
                          <a:effectLst/>
                        </a:rPr>
                        <a:t> </a:t>
                      </a:r>
                      <a:endParaRPr lang="en-GB" sz="1100">
                        <a:effectLst/>
                      </a:endParaRPr>
                    </a:p>
                    <a:p>
                      <a:pPr marL="0" marR="0" algn="ctr">
                        <a:lnSpc>
                          <a:spcPct val="106000"/>
                        </a:lnSpc>
                        <a:spcBef>
                          <a:spcPts val="0"/>
                        </a:spcBef>
                        <a:spcAft>
                          <a:spcPts val="0"/>
                        </a:spcAft>
                      </a:pPr>
                      <a:r>
                        <a:rPr lang="en-AU" sz="16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AU" sz="16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22746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098179"/>
            <a:ext cx="4536504" cy="3046988"/>
          </a:xfrm>
          <a:prstGeom prst="rect">
            <a:avLst/>
          </a:prstGeom>
          <a:noFill/>
        </p:spPr>
        <p:txBody>
          <a:bodyPr wrap="square" rtlCol="0">
            <a:spAutoFit/>
          </a:bodyPr>
          <a:lstStyle/>
          <a:p>
            <a:r>
              <a:rPr lang="en-AU" sz="3200" b="1" dirty="0">
                <a:solidFill>
                  <a:srgbClr val="92D050"/>
                </a:solidFill>
              </a:rPr>
              <a:t>Skill 7: Inferring Details </a:t>
            </a:r>
            <a:endParaRPr lang="en-GB" sz="3200" dirty="0">
              <a:solidFill>
                <a:srgbClr val="92D050"/>
              </a:solidFill>
            </a:endParaRPr>
          </a:p>
          <a:p>
            <a:r>
              <a:rPr lang="en-AU" sz="1600" dirty="0"/>
              <a:t> </a:t>
            </a:r>
            <a:endParaRPr lang="en-GB" sz="1600" dirty="0"/>
          </a:p>
          <a:p>
            <a:r>
              <a:rPr lang="en-AU" sz="1600" b="1" dirty="0">
                <a:solidFill>
                  <a:srgbClr val="00B0F0"/>
                </a:solidFill>
              </a:rPr>
              <a:t>Making inferences </a:t>
            </a:r>
            <a:r>
              <a:rPr lang="en-AU" sz="1600" dirty="0"/>
              <a:t>helps students to:</a:t>
            </a:r>
            <a:endParaRPr lang="en-GB" sz="1600" dirty="0"/>
          </a:p>
          <a:p>
            <a:r>
              <a:rPr lang="en-AU" sz="1600" dirty="0"/>
              <a:t> </a:t>
            </a:r>
            <a:endParaRPr lang="en-GB" sz="1600" dirty="0"/>
          </a:p>
          <a:p>
            <a:pPr marL="285750" lvl="0" indent="-285750">
              <a:buFont typeface="Wingdings" panose="05000000000000000000" pitchFamily="2" charset="2"/>
              <a:buChar char="ü"/>
            </a:pPr>
            <a:r>
              <a:rPr lang="en-AU" sz="1600" dirty="0"/>
              <a:t>explain ideas that are not explicitly stated </a:t>
            </a:r>
            <a:endParaRPr lang="en-GB" sz="1600" dirty="0"/>
          </a:p>
          <a:p>
            <a:pPr marL="285750" lvl="0" indent="-285750">
              <a:buFont typeface="Wingdings" panose="05000000000000000000" pitchFamily="2" charset="2"/>
              <a:buChar char="ü"/>
            </a:pPr>
            <a:r>
              <a:rPr lang="en-AU" sz="1600" dirty="0"/>
              <a:t>reflect on their thoughts about a text</a:t>
            </a:r>
            <a:endParaRPr lang="en-GB" sz="1600" dirty="0"/>
          </a:p>
          <a:p>
            <a:pPr marL="285750" lvl="0" indent="-285750">
              <a:buFont typeface="Wingdings" panose="05000000000000000000" pitchFamily="2" charset="2"/>
              <a:buChar char="ü"/>
            </a:pPr>
            <a:r>
              <a:rPr lang="en-AU" sz="1600" dirty="0"/>
              <a:t>analyse cause and effect</a:t>
            </a:r>
            <a:endParaRPr lang="en-GB" sz="1600" dirty="0"/>
          </a:p>
          <a:p>
            <a:pPr marL="285750" lvl="0" indent="-285750">
              <a:buFont typeface="Wingdings" panose="05000000000000000000" pitchFamily="2" charset="2"/>
              <a:buChar char="ü"/>
            </a:pPr>
            <a:r>
              <a:rPr lang="en-AU" sz="1600" dirty="0"/>
              <a:t>draw conclusions about ideas within the text </a:t>
            </a:r>
            <a:endParaRPr lang="en-GB" sz="1600" dirty="0"/>
          </a:p>
          <a:p>
            <a:pPr marL="285750" lvl="0" indent="-285750">
              <a:buFont typeface="Wingdings" panose="05000000000000000000" pitchFamily="2" charset="2"/>
              <a:buChar char="ü"/>
            </a:pPr>
            <a:r>
              <a:rPr lang="en-AU" sz="1600" dirty="0"/>
              <a:t>develop their ability to support ideas using evidence from the text</a:t>
            </a:r>
            <a:endParaRPr lang="en-GB" sz="1600" dirty="0"/>
          </a:p>
          <a:p>
            <a:endParaRPr lang="en-GB" sz="16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868144" y="914400"/>
            <a:ext cx="2314575" cy="3246120"/>
          </a:xfrm>
          <a:prstGeom prst="rect">
            <a:avLst/>
          </a:prstGeom>
        </p:spPr>
      </p:pic>
    </p:spTree>
    <p:extLst>
      <p:ext uri="{BB962C8B-B14F-4D97-AF65-F5344CB8AC3E}">
        <p14:creationId xmlns:p14="http://schemas.microsoft.com/office/powerpoint/2010/main" val="4010036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3568" y="979154"/>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475098"/>
            <a:ext cx="7632848" cy="3785652"/>
          </a:xfrm>
          <a:prstGeom prst="rect">
            <a:avLst/>
          </a:prstGeom>
          <a:noFill/>
        </p:spPr>
        <p:txBody>
          <a:bodyPr wrap="square" rtlCol="0">
            <a:spAutoFit/>
          </a:bodyPr>
          <a:lstStyle/>
          <a:p>
            <a:r>
              <a:rPr lang="en-AU" sz="1600" b="1" dirty="0">
                <a:solidFill>
                  <a:srgbClr val="92D050"/>
                </a:solidFill>
              </a:rPr>
              <a:t>Skill 7: Inferring Details </a:t>
            </a:r>
            <a:r>
              <a:rPr lang="en-AU" sz="1600" b="1" dirty="0" smtClean="0">
                <a:solidFill>
                  <a:srgbClr val="92D050"/>
                </a:solidFill>
              </a:rPr>
              <a:t>| </a:t>
            </a:r>
            <a:r>
              <a:rPr lang="en-GB" sz="1600" b="1" dirty="0" smtClean="0">
                <a:solidFill>
                  <a:srgbClr val="92D050"/>
                </a:solidFill>
              </a:rPr>
              <a:t>Activities</a:t>
            </a:r>
            <a:r>
              <a:rPr lang="en-GB" sz="1600" b="1" dirty="0">
                <a:solidFill>
                  <a:srgbClr val="92D050"/>
                </a:solidFill>
              </a:rPr>
              <a:t>:</a:t>
            </a:r>
            <a:endParaRPr lang="en-GB" sz="1600" dirty="0">
              <a:solidFill>
                <a:srgbClr val="92D050"/>
              </a:solidFill>
            </a:endParaRPr>
          </a:p>
          <a:p>
            <a:r>
              <a:rPr lang="en-GB" sz="1600" b="1" dirty="0"/>
              <a:t> </a:t>
            </a:r>
            <a:endParaRPr lang="en-GB" sz="1600" dirty="0"/>
          </a:p>
          <a:p>
            <a:r>
              <a:rPr lang="en-GB" sz="1600" b="1" dirty="0">
                <a:solidFill>
                  <a:schemeClr val="bg1"/>
                </a:solidFill>
              </a:rPr>
              <a:t>Think Aloud Strategy</a:t>
            </a:r>
            <a:endParaRPr lang="en-GB" sz="1600" dirty="0">
              <a:solidFill>
                <a:schemeClr val="bg1"/>
              </a:solidFill>
            </a:endParaRPr>
          </a:p>
          <a:p>
            <a:r>
              <a:rPr lang="en-GB" sz="1600" dirty="0"/>
              <a:t> </a:t>
            </a:r>
          </a:p>
          <a:p>
            <a:r>
              <a:rPr lang="en-GB" sz="1600" dirty="0"/>
              <a:t>The Think Aloud strategy requires students to verbalise their thoughts whilst reading or viewing a text. Have a selection of verbal prompts displayed such as:</a:t>
            </a:r>
          </a:p>
          <a:p>
            <a:r>
              <a:rPr lang="en-GB" sz="1600" dirty="0"/>
              <a:t> </a:t>
            </a:r>
          </a:p>
          <a:p>
            <a:pPr lvl="0"/>
            <a:r>
              <a:rPr lang="en-GB" sz="1600" b="1" i="1" dirty="0"/>
              <a:t>I wonder </a:t>
            </a:r>
            <a:r>
              <a:rPr lang="en-GB" sz="1600" b="1" i="1" dirty="0" smtClean="0"/>
              <a:t>why… 	I </a:t>
            </a:r>
            <a:r>
              <a:rPr lang="en-GB" sz="1600" b="1" i="1" dirty="0"/>
              <a:t>liked it </a:t>
            </a:r>
            <a:r>
              <a:rPr lang="en-GB" sz="1600" b="1" i="1" dirty="0" smtClean="0"/>
              <a:t>when… 	</a:t>
            </a:r>
            <a:r>
              <a:rPr lang="en-GB" sz="1600" i="1" dirty="0" smtClean="0"/>
              <a:t>I </a:t>
            </a:r>
            <a:r>
              <a:rPr lang="en-GB" sz="1600" i="1" dirty="0"/>
              <a:t>didn’t like it when…</a:t>
            </a:r>
            <a:endParaRPr lang="en-GB" sz="1600" dirty="0"/>
          </a:p>
          <a:p>
            <a:pPr lvl="0"/>
            <a:r>
              <a:rPr lang="en-AU" sz="1600" i="1" dirty="0"/>
              <a:t>So far, I've learned</a:t>
            </a:r>
            <a:r>
              <a:rPr lang="en-AU" sz="1600" i="1" dirty="0" smtClean="0"/>
              <a:t>... 		This </a:t>
            </a:r>
            <a:r>
              <a:rPr lang="en-AU" sz="1600" i="1" dirty="0"/>
              <a:t>part reminded me of…</a:t>
            </a:r>
            <a:endParaRPr lang="en-GB" sz="1600" dirty="0"/>
          </a:p>
          <a:p>
            <a:pPr lvl="0"/>
            <a:r>
              <a:rPr lang="en-AU" sz="1600" i="1" dirty="0"/>
              <a:t>It didn’t make sense </a:t>
            </a:r>
            <a:r>
              <a:rPr lang="en-AU" sz="1600" i="1" dirty="0" smtClean="0"/>
              <a:t>when…	I </a:t>
            </a:r>
            <a:r>
              <a:rPr lang="en-AU" sz="1600" i="1" dirty="0"/>
              <a:t>think … will happen next.</a:t>
            </a:r>
            <a:endParaRPr lang="en-GB" sz="1600" dirty="0"/>
          </a:p>
          <a:p>
            <a:pPr lvl="0"/>
            <a:r>
              <a:rPr lang="en-AU" sz="1600" i="1" dirty="0"/>
              <a:t>This happened </a:t>
            </a:r>
            <a:r>
              <a:rPr lang="en-AU" sz="1600" i="1" dirty="0" smtClean="0"/>
              <a:t>because…	That </a:t>
            </a:r>
            <a:r>
              <a:rPr lang="en-AU" sz="1600" i="1" dirty="0"/>
              <a:t>part was interesting because...</a:t>
            </a:r>
            <a:endParaRPr lang="en-GB" sz="1600" dirty="0"/>
          </a:p>
          <a:p>
            <a:r>
              <a:rPr lang="en-GB" sz="1600" dirty="0"/>
              <a:t> </a:t>
            </a:r>
          </a:p>
          <a:p>
            <a:r>
              <a:rPr lang="en-GB" sz="1600" dirty="0"/>
              <a:t>Whilst sharing a story with the class, pause at various points and ask students to choose one of the prompts to answer “</a:t>
            </a:r>
            <a:r>
              <a:rPr lang="en-GB" sz="1600" i="1" dirty="0"/>
              <a:t>What are you thinking about now?”</a:t>
            </a:r>
            <a:endParaRPr lang="en-GB" sz="1600" dirty="0"/>
          </a:p>
          <a:p>
            <a:endParaRPr lang="en-GB" sz="16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463266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5328592" cy="4093428"/>
          </a:xfrm>
          <a:prstGeom prst="rect">
            <a:avLst/>
          </a:prstGeom>
          <a:noFill/>
        </p:spPr>
        <p:txBody>
          <a:bodyPr wrap="square" rtlCol="0">
            <a:spAutoFit/>
          </a:bodyPr>
          <a:lstStyle/>
          <a:p>
            <a:r>
              <a:rPr lang="en-AU" sz="1600" b="1" dirty="0">
                <a:solidFill>
                  <a:srgbClr val="92D050"/>
                </a:solidFill>
              </a:rPr>
              <a:t>Skill 7: Inferring Details </a:t>
            </a:r>
            <a:r>
              <a:rPr lang="en-AU" sz="1600" b="1" dirty="0" smtClean="0">
                <a:solidFill>
                  <a:srgbClr val="92D050"/>
                </a:solidFill>
              </a:rPr>
              <a:t>| </a:t>
            </a:r>
            <a:r>
              <a:rPr lang="en-GB" sz="1600" b="1" dirty="0" smtClean="0">
                <a:solidFill>
                  <a:srgbClr val="92D050"/>
                </a:solidFill>
              </a:rPr>
              <a:t>Activities</a:t>
            </a:r>
            <a:r>
              <a:rPr lang="en-GB" sz="1600" b="1" dirty="0">
                <a:solidFill>
                  <a:srgbClr val="92D050"/>
                </a:solidFill>
              </a:rPr>
              <a:t>:</a:t>
            </a:r>
            <a:endParaRPr lang="en-GB" sz="1600" dirty="0">
              <a:solidFill>
                <a:srgbClr val="92D050"/>
              </a:solidFill>
            </a:endParaRPr>
          </a:p>
          <a:p>
            <a:r>
              <a:rPr lang="en-GB" sz="1600" b="1" dirty="0"/>
              <a:t> </a:t>
            </a:r>
            <a:endParaRPr lang="en-GB" sz="1600" dirty="0"/>
          </a:p>
          <a:p>
            <a:r>
              <a:rPr lang="en-AU" sz="1600" b="1" dirty="0">
                <a:solidFill>
                  <a:schemeClr val="bg1"/>
                </a:solidFill>
              </a:rPr>
              <a:t>Story Snowman</a:t>
            </a:r>
            <a:endParaRPr lang="en-GB" sz="1600" dirty="0">
              <a:solidFill>
                <a:schemeClr val="bg1"/>
              </a:solidFill>
            </a:endParaRPr>
          </a:p>
          <a:p>
            <a:r>
              <a:rPr lang="en-AU" sz="1600" dirty="0"/>
              <a:t> </a:t>
            </a:r>
            <a:endParaRPr lang="en-GB" sz="1600" dirty="0"/>
          </a:p>
          <a:p>
            <a:r>
              <a:rPr lang="en-AU" sz="1200" dirty="0"/>
              <a:t>Recognising cause and effect is an inferential skill that most young children can manage quite effectively. Using a simple snowman shape, students can draw or write about an important event in the text identifying the reason(s) the event occurred. For example:</a:t>
            </a:r>
            <a:endParaRPr lang="en-GB" sz="1200" dirty="0"/>
          </a:p>
          <a:p>
            <a:r>
              <a:rPr lang="en-AU" sz="1200" dirty="0"/>
              <a:t> </a:t>
            </a:r>
            <a:endParaRPr lang="en-GB" sz="1200" dirty="0"/>
          </a:p>
          <a:p>
            <a:r>
              <a:rPr lang="en-AU" sz="1200" dirty="0"/>
              <a:t> </a:t>
            </a:r>
            <a:r>
              <a:rPr lang="en-AU" sz="1200" i="1" dirty="0"/>
              <a:t>Bob the Frog</a:t>
            </a:r>
            <a:r>
              <a:rPr lang="en-AU" sz="1200" dirty="0"/>
              <a:t> (Ziptales </a:t>
            </a:r>
            <a:r>
              <a:rPr lang="en-AU" sz="1200" b="1" dirty="0"/>
              <a:t>Set 1 Easy Readers</a:t>
            </a:r>
            <a:r>
              <a:rPr lang="en-AU" sz="1200" dirty="0" smtClean="0"/>
              <a:t>)</a:t>
            </a:r>
          </a:p>
          <a:p>
            <a:endParaRPr lang="en-AU" sz="1200" dirty="0"/>
          </a:p>
          <a:p>
            <a:r>
              <a:rPr lang="en-AU" sz="1200" dirty="0"/>
              <a:t>For more advanced texts, students could break into small groups designing a snowman for the various major events in the story. The class could then put these events in order. </a:t>
            </a:r>
            <a:endParaRPr lang="en-GB" sz="1200" dirty="0"/>
          </a:p>
          <a:p>
            <a:r>
              <a:rPr lang="en-AU" sz="1200" dirty="0"/>
              <a:t> </a:t>
            </a:r>
            <a:endParaRPr lang="en-GB" sz="1200" dirty="0"/>
          </a:p>
          <a:p>
            <a:r>
              <a:rPr lang="en-AU" sz="1200" dirty="0"/>
              <a:t>Another example for using the snowman idea could be to address reasons for outcomes that are </a:t>
            </a:r>
            <a:r>
              <a:rPr lang="en-AU" sz="1200" i="1" dirty="0"/>
              <a:t>not</a:t>
            </a:r>
            <a:r>
              <a:rPr lang="en-AU" sz="1200" dirty="0"/>
              <a:t> explicitly stated in a text.  For example in Storytime story </a:t>
            </a:r>
            <a:r>
              <a:rPr lang="en-AU" sz="1200" i="1" dirty="0"/>
              <a:t>Wendy and the Dragon</a:t>
            </a:r>
            <a:r>
              <a:rPr lang="en-AU" sz="1200" dirty="0"/>
              <a:t>, Wendy has to give up her friendship with the dragon. We are never told why exactly, though there are significant clues in the story. </a:t>
            </a:r>
            <a:endParaRPr lang="en-GB" sz="1200" dirty="0"/>
          </a:p>
          <a:p>
            <a:endParaRPr lang="en-GB" sz="16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Oval 4"/>
          <p:cNvSpPr/>
          <p:nvPr/>
        </p:nvSpPr>
        <p:spPr>
          <a:xfrm>
            <a:off x="6594698" y="1788056"/>
            <a:ext cx="1724025" cy="1076325"/>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AU" sz="1100" b="1">
                <a:solidFill>
                  <a:srgbClr val="000000"/>
                </a:solidFill>
                <a:effectLst/>
                <a:ea typeface="Calibri" panose="020F0502020204030204" pitchFamily="34" charset="0"/>
                <a:cs typeface="Times New Roman" panose="02020603050405020304" pitchFamily="18" charset="0"/>
              </a:rPr>
              <a:t>What happened?</a:t>
            </a:r>
            <a:endParaRPr lang="en-GB" sz="110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AU" sz="1100" i="1">
                <a:solidFill>
                  <a:srgbClr val="000000"/>
                </a:solidFill>
                <a:effectLst/>
                <a:ea typeface="Calibri" panose="020F0502020204030204" pitchFamily="34" charset="0"/>
                <a:cs typeface="Times New Roman" panose="02020603050405020304" pitchFamily="18" charset="0"/>
              </a:rPr>
              <a:t>Bob the Frog was feeling odd</a:t>
            </a:r>
            <a:endParaRPr lang="en-GB" sz="1100">
              <a:effectLst/>
              <a:ea typeface="Calibri" panose="020F0502020204030204" pitchFamily="34" charset="0"/>
              <a:cs typeface="Times New Roman" panose="02020603050405020304" pitchFamily="18" charset="0"/>
            </a:endParaRPr>
          </a:p>
        </p:txBody>
      </p:sp>
      <p:sp>
        <p:nvSpPr>
          <p:cNvPr id="6" name="Oval 5"/>
          <p:cNvSpPr/>
          <p:nvPr/>
        </p:nvSpPr>
        <p:spPr>
          <a:xfrm>
            <a:off x="6356573" y="2877716"/>
            <a:ext cx="2190750" cy="1495425"/>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AU" sz="1100" b="1" dirty="0" smtClean="0">
                <a:solidFill>
                  <a:srgbClr val="000000"/>
                </a:solidFill>
                <a:effectLst/>
                <a:ea typeface="Calibri" panose="020F0502020204030204" pitchFamily="34" charset="0"/>
                <a:cs typeface="Times New Roman" panose="02020603050405020304" pitchFamily="18" charset="0"/>
              </a:rPr>
              <a:t/>
            </a:r>
            <a:br>
              <a:rPr lang="en-AU" sz="1100" b="1" dirty="0" smtClean="0">
                <a:solidFill>
                  <a:srgbClr val="000000"/>
                </a:solidFill>
                <a:effectLst/>
                <a:ea typeface="Calibri" panose="020F0502020204030204" pitchFamily="34" charset="0"/>
                <a:cs typeface="Times New Roman" panose="02020603050405020304" pitchFamily="18" charset="0"/>
              </a:rPr>
            </a:br>
            <a:r>
              <a:rPr lang="en-AU" sz="1100" b="1" dirty="0" smtClean="0">
                <a:solidFill>
                  <a:srgbClr val="000000"/>
                </a:solidFill>
                <a:effectLst/>
                <a:ea typeface="Calibri" panose="020F0502020204030204" pitchFamily="34" charset="0"/>
                <a:cs typeface="Times New Roman" panose="02020603050405020304" pitchFamily="18" charset="0"/>
              </a:rPr>
              <a:t>Why </a:t>
            </a:r>
            <a:r>
              <a:rPr lang="en-AU" sz="1100" b="1" dirty="0">
                <a:solidFill>
                  <a:srgbClr val="000000"/>
                </a:solidFill>
                <a:effectLst/>
                <a:ea typeface="Calibri" panose="020F0502020204030204" pitchFamily="34" charset="0"/>
                <a:cs typeface="Times New Roman" panose="02020603050405020304" pitchFamily="18" charset="0"/>
              </a:rPr>
              <a:t>did this happen?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1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100" i="1" dirty="0">
                <a:solidFill>
                  <a:srgbClr val="000000"/>
                </a:solidFill>
                <a:effectLst/>
                <a:ea typeface="Calibri" panose="020F0502020204030204" pitchFamily="34" charset="0"/>
                <a:cs typeface="Times New Roman" panose="02020603050405020304" pitchFamily="18" charset="0"/>
              </a:rPr>
              <a:t>He got lost in a fog.</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100" i="1" dirty="0">
                <a:solidFill>
                  <a:srgbClr val="000000"/>
                </a:solidFill>
                <a:effectLst/>
                <a:ea typeface="Calibri" panose="020F0502020204030204" pitchFamily="34" charset="0"/>
                <a:cs typeface="Times New Roman" panose="02020603050405020304" pitchFamily="18" charset="0"/>
              </a:rPr>
              <a:t>He got chased by a dog.</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100" i="1" dirty="0">
                <a:solidFill>
                  <a:srgbClr val="000000"/>
                </a:solidFill>
                <a:effectLst/>
                <a:ea typeface="Calibri" panose="020F0502020204030204" pitchFamily="34" charset="0"/>
                <a:cs typeface="Times New Roman" panose="02020603050405020304" pitchFamily="18" charset="0"/>
              </a:rPr>
              <a:t>He tripped over a rock.</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100" i="1" dirty="0">
                <a:solidFill>
                  <a:srgbClr val="000000"/>
                </a:solidFill>
                <a:effectLst/>
                <a:ea typeface="Calibri" panose="020F0502020204030204" pitchFamily="34" charset="0"/>
                <a:cs typeface="Times New Roman" panose="02020603050405020304" pitchFamily="18" charset="0"/>
              </a:rPr>
              <a:t>He got stuck in a sock</a:t>
            </a:r>
            <a:endParaRPr lang="en-GB" sz="1100" dirty="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1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7" name="Oval 6"/>
          <p:cNvSpPr/>
          <p:nvPr/>
        </p:nvSpPr>
        <p:spPr>
          <a:xfrm>
            <a:off x="6804248" y="915566"/>
            <a:ext cx="1266825" cy="866775"/>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AU" sz="1100" b="1">
                <a:solidFill>
                  <a:srgbClr val="000000"/>
                </a:solidFill>
                <a:effectLst/>
                <a:ea typeface="Calibri" panose="020F0502020204030204" pitchFamily="34" charset="0"/>
                <a:cs typeface="Times New Roman" panose="02020603050405020304" pitchFamily="18" charset="0"/>
              </a:rPr>
              <a:t>Story: </a:t>
            </a:r>
            <a:endParaRPr lang="en-GB" sz="1100">
              <a:effectLs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AU" sz="1100" i="1">
                <a:solidFill>
                  <a:srgbClr val="000000"/>
                </a:solidFill>
                <a:effectLst/>
                <a:ea typeface="Calibri" panose="020F0502020204030204" pitchFamily="34" charset="0"/>
                <a:cs typeface="Times New Roman" panose="02020603050405020304" pitchFamily="18" charset="0"/>
              </a:rPr>
              <a:t>Bob the Frog </a:t>
            </a:r>
            <a:endParaRPr lang="en-GB" sz="1100">
              <a:effectLst/>
              <a:ea typeface="Calibri" panose="020F0502020204030204" pitchFamily="34" charset="0"/>
              <a:cs typeface="Times New Roman" panose="02020603050405020304" pitchFamily="18" charset="0"/>
            </a:endParaRPr>
          </a:p>
        </p:txBody>
      </p:sp>
      <p:sp>
        <p:nvSpPr>
          <p:cNvPr id="3" name="Rectangle 4"/>
          <p:cNvSpPr>
            <a:spLocks noChangeArrowheads="1"/>
          </p:cNvSpPr>
          <p:nvPr/>
        </p:nvSpPr>
        <p:spPr bwMode="auto">
          <a:xfrm>
            <a:off x="4108673" y="-61964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8"/>
          <p:cNvSpPr>
            <a:spLocks noChangeArrowheads="1"/>
          </p:cNvSpPr>
          <p:nvPr/>
        </p:nvSpPr>
        <p:spPr bwMode="auto">
          <a:xfrm>
            <a:off x="4108673" y="-57392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81168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14400"/>
            <a:ext cx="7632848" cy="3293209"/>
          </a:xfrm>
          <a:prstGeom prst="rect">
            <a:avLst/>
          </a:prstGeom>
          <a:noFill/>
        </p:spPr>
        <p:txBody>
          <a:bodyPr wrap="square" rtlCol="0">
            <a:spAutoFit/>
          </a:bodyPr>
          <a:lstStyle/>
          <a:p>
            <a:r>
              <a:rPr lang="en-AU" sz="3200" b="1" dirty="0" smtClean="0">
                <a:solidFill>
                  <a:srgbClr val="92D050"/>
                </a:solidFill>
              </a:rPr>
              <a:t>Build </a:t>
            </a:r>
            <a:r>
              <a:rPr lang="en-AU" sz="3200" b="1" dirty="0">
                <a:solidFill>
                  <a:srgbClr val="92D050"/>
                </a:solidFill>
              </a:rPr>
              <a:t>a Foundation for the Future</a:t>
            </a:r>
            <a:endParaRPr lang="en-GB" sz="3200" dirty="0">
              <a:solidFill>
                <a:srgbClr val="92D050"/>
              </a:solidFill>
            </a:endParaRPr>
          </a:p>
          <a:p>
            <a:r>
              <a:rPr lang="en-AU" sz="1600" dirty="0"/>
              <a:t> </a:t>
            </a:r>
            <a:endParaRPr lang="en-GB" sz="1600" dirty="0"/>
          </a:p>
          <a:p>
            <a:r>
              <a:rPr lang="en-AU" sz="1600" dirty="0"/>
              <a:t>Comprehending a text is a vital skill that develops a child’s ability to make meaning from what they are reading. The use of live narratives can help you engage your students in the reading experience more effectively and thus increase their enjoyment of the follow up comprehension tasks. </a:t>
            </a:r>
            <a:endParaRPr lang="en-GB" sz="1600" dirty="0"/>
          </a:p>
          <a:p>
            <a:r>
              <a:rPr lang="en-AU" sz="1600" dirty="0"/>
              <a:t> </a:t>
            </a:r>
            <a:endParaRPr lang="en-GB" sz="1600" dirty="0"/>
          </a:p>
          <a:p>
            <a:r>
              <a:rPr lang="en-AU" sz="1600" dirty="0"/>
              <a:t>By focusing on individual components of a text, your students can gain a better understanding of what they are reading thus establish a strong foundation for future reading development. </a:t>
            </a:r>
            <a:endParaRPr lang="en-GB" sz="1600" dirty="0"/>
          </a:p>
          <a:p>
            <a:r>
              <a:rPr lang="en-AU" sz="1600" dirty="0"/>
              <a:t> </a:t>
            </a:r>
            <a:endParaRPr lang="en-GB" sz="1600" dirty="0"/>
          </a:p>
          <a:p>
            <a:endParaRPr lang="en-GB" sz="16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28954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003798"/>
            <a:ext cx="8229600" cy="2238897"/>
          </a:xfrm>
        </p:spPr>
        <p:txBody>
          <a:bodyPr>
            <a:normAutofit/>
          </a:bodyPr>
          <a:lstStyle/>
          <a:p>
            <a:pPr marL="0" indent="0" algn="ctr">
              <a:buNone/>
            </a:pPr>
            <a:r>
              <a:rPr lang="en-US" sz="3600" dirty="0" smtClean="0"/>
              <a:t>Questions and Answers…</a:t>
            </a:r>
          </a:p>
        </p:txBody>
      </p:sp>
      <p:pic>
        <p:nvPicPr>
          <p:cNvPr id="31748" name="Picture 4" descr="http://thefutureofink.com/wp-content/uploads/2013/09/QA-app-icon-512-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78" y="1491630"/>
            <a:ext cx="1345332" cy="134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67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67694"/>
            <a:ext cx="7139136" cy="1944217"/>
          </a:xfrm>
        </p:spPr>
        <p:txBody>
          <a:bodyPr>
            <a:normAutofit/>
          </a:bodyPr>
          <a:lstStyle/>
          <a:p>
            <a:pPr marL="0" indent="0" algn="ctr">
              <a:buNone/>
            </a:pPr>
            <a:r>
              <a:rPr lang="en-US" sz="2800" dirty="0" smtClean="0"/>
              <a:t>If you are not a subscriber yet, register for a 30 day free trial of Ziptales at </a:t>
            </a:r>
            <a:r>
              <a:rPr lang="en-US" sz="2800" dirty="0" smtClean="0">
                <a:hlinkClick r:id="rId2"/>
              </a:rPr>
              <a:t>www.ziptales.com</a:t>
            </a:r>
            <a:r>
              <a:rPr lang="en-US" sz="2800" dirty="0" smtClean="0"/>
              <a:t> </a:t>
            </a:r>
          </a:p>
        </p:txBody>
      </p:sp>
    </p:spTree>
    <p:extLst>
      <p:ext uri="{BB962C8B-B14F-4D97-AF65-F5344CB8AC3E}">
        <p14:creationId xmlns:p14="http://schemas.microsoft.com/office/powerpoint/2010/main" val="4208639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37165"/>
            <a:ext cx="4176464" cy="3293209"/>
          </a:xfrm>
          <a:prstGeom prst="rect">
            <a:avLst/>
          </a:prstGeom>
          <a:noFill/>
        </p:spPr>
        <p:txBody>
          <a:bodyPr wrap="square" rtlCol="0">
            <a:spAutoFit/>
          </a:bodyPr>
          <a:lstStyle/>
          <a:p>
            <a:r>
              <a:rPr lang="en-GB" sz="3200" b="1" dirty="0">
                <a:solidFill>
                  <a:srgbClr val="92D050"/>
                </a:solidFill>
              </a:rPr>
              <a:t>Skill 1: Visual </a:t>
            </a:r>
            <a:r>
              <a:rPr lang="en-GB" sz="3200" b="1" dirty="0" smtClean="0">
                <a:solidFill>
                  <a:srgbClr val="92D050"/>
                </a:solidFill>
              </a:rPr>
              <a:t>Literacy</a:t>
            </a:r>
          </a:p>
          <a:p>
            <a:endParaRPr lang="en-US" sz="1600" b="1" dirty="0"/>
          </a:p>
          <a:p>
            <a:r>
              <a:rPr lang="en-GB" sz="1600" b="1" dirty="0">
                <a:solidFill>
                  <a:srgbClr val="00B0F0"/>
                </a:solidFill>
              </a:rPr>
              <a:t>Visual literacy</a:t>
            </a:r>
            <a:r>
              <a:rPr lang="en-GB" sz="1600" dirty="0">
                <a:solidFill>
                  <a:srgbClr val="00B0F0"/>
                </a:solidFill>
              </a:rPr>
              <a:t> </a:t>
            </a:r>
            <a:r>
              <a:rPr lang="en-GB" sz="1600" dirty="0"/>
              <a:t>helps students to: </a:t>
            </a:r>
          </a:p>
          <a:p>
            <a:r>
              <a:rPr lang="en-GB" sz="1600" dirty="0"/>
              <a:t> </a:t>
            </a:r>
          </a:p>
          <a:p>
            <a:pPr marL="285750" lvl="0" indent="-285750">
              <a:buFont typeface="Wingdings" panose="05000000000000000000" pitchFamily="2" charset="2"/>
              <a:buChar char="ü"/>
            </a:pPr>
            <a:r>
              <a:rPr lang="en-GB" sz="1600" dirty="0"/>
              <a:t>understand that pictures </a:t>
            </a:r>
            <a:r>
              <a:rPr lang="en-AU" sz="1600" dirty="0"/>
              <a:t>and text work together to make meaning</a:t>
            </a:r>
            <a:endParaRPr lang="en-GB" sz="1600" dirty="0"/>
          </a:p>
          <a:p>
            <a:pPr marL="285750" lvl="0" indent="-285750">
              <a:buFont typeface="Wingdings" panose="05000000000000000000" pitchFamily="2" charset="2"/>
              <a:buChar char="ü"/>
            </a:pPr>
            <a:r>
              <a:rPr lang="en-AU" sz="1600" dirty="0"/>
              <a:t>develop observation and analytical skills</a:t>
            </a:r>
            <a:endParaRPr lang="en-GB" sz="1600" dirty="0"/>
          </a:p>
          <a:p>
            <a:pPr marL="285750" lvl="0" indent="-285750">
              <a:buFont typeface="Wingdings" panose="05000000000000000000" pitchFamily="2" charset="2"/>
              <a:buChar char="ü"/>
            </a:pPr>
            <a:r>
              <a:rPr lang="en-AU" sz="1600" dirty="0"/>
              <a:t>compare mental images to concrete images</a:t>
            </a:r>
            <a:endParaRPr lang="en-GB" sz="1600" dirty="0"/>
          </a:p>
          <a:p>
            <a:pPr marL="285750" lvl="0" indent="-285750">
              <a:buFont typeface="Wingdings" panose="05000000000000000000" pitchFamily="2" charset="2"/>
              <a:buChar char="ü"/>
            </a:pPr>
            <a:r>
              <a:rPr lang="en-AU" sz="1600" dirty="0"/>
              <a:t>clarify understanding when trying to decode </a:t>
            </a:r>
            <a:r>
              <a:rPr lang="en-AU" sz="1600" dirty="0" smtClean="0"/>
              <a:t>text</a:t>
            </a:r>
          </a:p>
          <a:p>
            <a:pPr marL="285750" lvl="0" indent="-285750">
              <a:buFont typeface="Wingdings" panose="05000000000000000000" pitchFamily="2" charset="2"/>
              <a:buChar char="ü"/>
            </a:pPr>
            <a:r>
              <a:rPr lang="en-AU" sz="1600" dirty="0" smtClean="0"/>
              <a:t>organise </a:t>
            </a:r>
            <a:r>
              <a:rPr lang="en-AU" sz="1600" dirty="0"/>
              <a:t>their own ideas in a creative way</a:t>
            </a:r>
            <a:endParaRPr lang="en-GB" sz="1600" dirty="0"/>
          </a:p>
          <a:p>
            <a:endParaRPr lang="en-GB" sz="16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148064" y="1203598"/>
            <a:ext cx="3228975" cy="2760345"/>
          </a:xfrm>
          <a:prstGeom prst="rect">
            <a:avLst/>
          </a:prstGeom>
        </p:spPr>
      </p:pic>
    </p:spTree>
    <p:extLst>
      <p:ext uri="{BB962C8B-B14F-4D97-AF65-F5344CB8AC3E}">
        <p14:creationId xmlns:p14="http://schemas.microsoft.com/office/powerpoint/2010/main" val="1226972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4032448" cy="3785652"/>
          </a:xfrm>
          <a:prstGeom prst="rect">
            <a:avLst/>
          </a:prstGeom>
          <a:noFill/>
        </p:spPr>
        <p:txBody>
          <a:bodyPr wrap="square" rtlCol="0">
            <a:spAutoFit/>
          </a:bodyPr>
          <a:lstStyle/>
          <a:p>
            <a:r>
              <a:rPr lang="en-GB" sz="1600" b="1" dirty="0">
                <a:solidFill>
                  <a:srgbClr val="92D050"/>
                </a:solidFill>
              </a:rPr>
              <a:t>Skill 1: Visual </a:t>
            </a:r>
            <a:r>
              <a:rPr lang="en-GB" sz="1600" b="1" dirty="0" smtClean="0">
                <a:solidFill>
                  <a:srgbClr val="92D050"/>
                </a:solidFill>
              </a:rPr>
              <a:t>Literacy | </a:t>
            </a:r>
            <a:r>
              <a:rPr lang="en-AU" sz="1600" b="1" dirty="0" smtClean="0">
                <a:solidFill>
                  <a:srgbClr val="92D050"/>
                </a:solidFill>
              </a:rPr>
              <a:t>Activities </a:t>
            </a:r>
            <a:endParaRPr lang="en-GB" sz="1600" dirty="0">
              <a:solidFill>
                <a:srgbClr val="92D050"/>
              </a:solidFill>
            </a:endParaRPr>
          </a:p>
          <a:p>
            <a:r>
              <a:rPr lang="en-AU" sz="1600" b="1" dirty="0"/>
              <a:t> </a:t>
            </a:r>
            <a:r>
              <a:rPr lang="en-AU" sz="1600" b="1" i="1" dirty="0"/>
              <a:t> </a:t>
            </a:r>
            <a:endParaRPr lang="en-GB" sz="1600" dirty="0"/>
          </a:p>
          <a:p>
            <a:r>
              <a:rPr lang="en-AU" sz="1600" b="1" i="1" dirty="0">
                <a:solidFill>
                  <a:schemeClr val="bg1"/>
                </a:solidFill>
              </a:rPr>
              <a:t>Looking at the Setting</a:t>
            </a:r>
            <a:endParaRPr lang="en-GB" sz="1600" dirty="0">
              <a:solidFill>
                <a:schemeClr val="bg1"/>
              </a:solidFill>
            </a:endParaRPr>
          </a:p>
          <a:p>
            <a:r>
              <a:rPr lang="en-AU" sz="1600" dirty="0"/>
              <a:t> </a:t>
            </a:r>
            <a:endParaRPr lang="en-GB" sz="1600" dirty="0"/>
          </a:p>
          <a:p>
            <a:r>
              <a:rPr lang="en-AU" sz="1600" dirty="0"/>
              <a:t>Study the visual elements of a story setting e.g. cobwebs, broken toys, boxes and junk in the attic from the Ziptales Storytime story </a:t>
            </a:r>
            <a:r>
              <a:rPr lang="en-AU" sz="1600" i="1" dirty="0"/>
              <a:t>Wendy and the Genie.</a:t>
            </a:r>
            <a:r>
              <a:rPr lang="en-AU" sz="1600" dirty="0"/>
              <a:t> </a:t>
            </a:r>
            <a:endParaRPr lang="en-AU" sz="1600" dirty="0" smtClean="0"/>
          </a:p>
          <a:p>
            <a:endParaRPr lang="en-AU" sz="1600" dirty="0"/>
          </a:p>
          <a:p>
            <a:r>
              <a:rPr lang="en-AU" sz="1600" dirty="0" smtClean="0"/>
              <a:t>Students </a:t>
            </a:r>
            <a:r>
              <a:rPr lang="en-AU" sz="1600" dirty="0"/>
              <a:t>could design their own setting based on a general place, such as an old house or a garden. Reflect on the similarities and differences of the drawings. Students could then use their drawing to springboard their own imaginative text.</a:t>
            </a:r>
            <a:endParaRPr lang="en-GB" sz="1600" dirty="0"/>
          </a:p>
        </p:txBody>
      </p:sp>
      <p:pic>
        <p:nvPicPr>
          <p:cNvPr id="2" name="Picture 1"/>
          <p:cNvPicPr>
            <a:picLocks noChangeAspect="1"/>
          </p:cNvPicPr>
          <p:nvPr/>
        </p:nvPicPr>
        <p:blipFill rotWithShape="1">
          <a:blip r:embed="rId2"/>
          <a:srcRect l="20557" t="15240" r="22097" b="7817"/>
          <a:stretch/>
        </p:blipFill>
        <p:spPr>
          <a:xfrm>
            <a:off x="4860032" y="1779662"/>
            <a:ext cx="3456384" cy="2608592"/>
          </a:xfrm>
          <a:prstGeom prst="rect">
            <a:avLst/>
          </a:prstGeom>
        </p:spPr>
      </p:pic>
    </p:spTree>
    <p:extLst>
      <p:ext uri="{BB962C8B-B14F-4D97-AF65-F5344CB8AC3E}">
        <p14:creationId xmlns:p14="http://schemas.microsoft.com/office/powerpoint/2010/main" val="1939230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5617" y="955046"/>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19633" y="467616"/>
            <a:ext cx="6120680" cy="4524315"/>
          </a:xfrm>
          <a:prstGeom prst="rect">
            <a:avLst/>
          </a:prstGeom>
          <a:noFill/>
        </p:spPr>
        <p:txBody>
          <a:bodyPr wrap="square" rtlCol="0">
            <a:spAutoFit/>
          </a:bodyPr>
          <a:lstStyle/>
          <a:p>
            <a:r>
              <a:rPr lang="en-GB" sz="1600" b="1" dirty="0">
                <a:solidFill>
                  <a:srgbClr val="92D050"/>
                </a:solidFill>
              </a:rPr>
              <a:t>Skill 1: Visual Literacy | </a:t>
            </a:r>
            <a:r>
              <a:rPr lang="en-AU" sz="1600" b="1" dirty="0">
                <a:solidFill>
                  <a:srgbClr val="92D050"/>
                </a:solidFill>
              </a:rPr>
              <a:t>Activities </a:t>
            </a:r>
            <a:endParaRPr lang="en-GB" sz="1600" dirty="0">
              <a:solidFill>
                <a:srgbClr val="92D050"/>
              </a:solidFill>
            </a:endParaRPr>
          </a:p>
          <a:p>
            <a:r>
              <a:rPr lang="en-AU" sz="1600" b="1" dirty="0"/>
              <a:t> </a:t>
            </a:r>
            <a:endParaRPr lang="en-GB" sz="1600" dirty="0"/>
          </a:p>
          <a:p>
            <a:r>
              <a:rPr lang="en-AU" sz="1600" b="1" i="1" dirty="0">
                <a:solidFill>
                  <a:schemeClr val="bg1"/>
                </a:solidFill>
              </a:rPr>
              <a:t>Looking at the Characters</a:t>
            </a:r>
            <a:endParaRPr lang="en-GB" sz="1600" dirty="0">
              <a:solidFill>
                <a:schemeClr val="bg1"/>
              </a:solidFill>
            </a:endParaRPr>
          </a:p>
          <a:p>
            <a:r>
              <a:rPr lang="en-AU" sz="1600" dirty="0"/>
              <a:t> </a:t>
            </a:r>
            <a:endParaRPr lang="en-GB" sz="1600" dirty="0"/>
          </a:p>
          <a:p>
            <a:r>
              <a:rPr lang="en-AU" sz="1300" b="1" dirty="0"/>
              <a:t>Discuss the appearance features </a:t>
            </a:r>
            <a:r>
              <a:rPr lang="en-AU" sz="1300" dirty="0"/>
              <a:t>of characters in imaginative stories. For example, in </a:t>
            </a:r>
            <a:r>
              <a:rPr lang="en-AU" sz="1300" i="1" dirty="0"/>
              <a:t>Wendy and the Pirate </a:t>
            </a:r>
            <a:r>
              <a:rPr lang="en-AU" sz="1300" dirty="0"/>
              <a:t>(Storytime</a:t>
            </a:r>
            <a:r>
              <a:rPr lang="en-AU" sz="1300" i="1" dirty="0"/>
              <a:t>)</a:t>
            </a:r>
            <a:r>
              <a:rPr lang="en-AU" sz="1300" dirty="0"/>
              <a:t>, Wendy knew the man was a pirate when she saw his eye patch, wooden leg and sword. Place a variety of dress up items in a box e.g. tiara, coloured wig, eye patch. Students take turns to choose something from the box and explain what type of character might wear that item. This could springboard an imaginative text writing activity about that character. </a:t>
            </a:r>
            <a:endParaRPr lang="en-GB" sz="1300" dirty="0"/>
          </a:p>
          <a:p>
            <a:r>
              <a:rPr lang="en-AU" sz="1300" dirty="0"/>
              <a:t> </a:t>
            </a:r>
            <a:endParaRPr lang="en-GB" sz="1300" dirty="0"/>
          </a:p>
          <a:p>
            <a:r>
              <a:rPr lang="en-AU" sz="1300" b="1" dirty="0"/>
              <a:t>Explore how facial expressions can help ‘tell the story’ by:  </a:t>
            </a:r>
            <a:endParaRPr lang="en-GB" sz="1300" b="1" dirty="0"/>
          </a:p>
          <a:p>
            <a:r>
              <a:rPr lang="en-AU" sz="1300" b="1" dirty="0"/>
              <a:t> </a:t>
            </a:r>
            <a:endParaRPr lang="en-GB" sz="1300" b="1" dirty="0"/>
          </a:p>
          <a:p>
            <a:pPr marL="285750" lvl="0" indent="-285750">
              <a:buFont typeface="Arial" panose="020B0604020202020204" pitchFamily="34" charset="0"/>
              <a:buChar char="•"/>
            </a:pPr>
            <a:r>
              <a:rPr lang="en-AU" sz="1300" dirty="0"/>
              <a:t>Letting us know how a character is feeling about events in the story e.g. Wendy’s expressions in </a:t>
            </a:r>
            <a:r>
              <a:rPr lang="en-AU" sz="1300" i="1" dirty="0"/>
              <a:t>Wendy and the Genie </a:t>
            </a:r>
            <a:r>
              <a:rPr lang="en-AU" sz="1300" dirty="0"/>
              <a:t>(Storytime) tell us how she is feeling about her wishes. </a:t>
            </a:r>
            <a:endParaRPr lang="en-GB" sz="1300" dirty="0"/>
          </a:p>
          <a:p>
            <a:pPr marL="285750" lvl="0" indent="-285750">
              <a:buFont typeface="Arial" panose="020B0604020202020204" pitchFamily="34" charset="0"/>
              <a:buChar char="•"/>
            </a:pPr>
            <a:r>
              <a:rPr lang="en-AU" sz="1300" dirty="0"/>
              <a:t>reflecting a word’s meaning e.g. vain &amp; furious in </a:t>
            </a:r>
            <a:r>
              <a:rPr lang="en-AU" sz="1300" i="1" dirty="0"/>
              <a:t>Snow White </a:t>
            </a:r>
            <a:r>
              <a:rPr lang="en-AU" sz="1300" dirty="0"/>
              <a:t>(Timeless Tales)  </a:t>
            </a:r>
            <a:endParaRPr lang="en-GB" sz="1300" dirty="0"/>
          </a:p>
          <a:p>
            <a:pPr marL="285750" lvl="0" indent="-285750">
              <a:buFont typeface="Arial" panose="020B0604020202020204" pitchFamily="34" charset="0"/>
              <a:buChar char="•"/>
            </a:pPr>
            <a:r>
              <a:rPr lang="en-AU" sz="1300" dirty="0"/>
              <a:t>providing information to the reader that characters may not pick up on e.g. in </a:t>
            </a:r>
            <a:r>
              <a:rPr lang="en-AU" sz="1300" i="1" dirty="0"/>
              <a:t>Snow White</a:t>
            </a:r>
            <a:r>
              <a:rPr lang="en-AU" sz="1300" dirty="0"/>
              <a:t> when the Queen is dressed as the old lady, her eyes still look menacing – something Snow White doesn’t seem to notice. </a:t>
            </a:r>
            <a:endParaRPr lang="en-GB" sz="1300" dirty="0"/>
          </a:p>
          <a:p>
            <a:r>
              <a:rPr lang="en-AU" sz="1600" dirty="0"/>
              <a:t> </a:t>
            </a:r>
            <a:endParaRPr lang="en-GB" sz="1600" dirty="0"/>
          </a:p>
        </p:txBody>
      </p:sp>
      <p:pic>
        <p:nvPicPr>
          <p:cNvPr id="2" name="Picture 1"/>
          <p:cNvPicPr>
            <a:picLocks noChangeAspect="1"/>
          </p:cNvPicPr>
          <p:nvPr/>
        </p:nvPicPr>
        <p:blipFill rotWithShape="1">
          <a:blip r:embed="rId2"/>
          <a:srcRect l="36495" t="12976" r="31876" b="9169"/>
          <a:stretch/>
        </p:blipFill>
        <p:spPr>
          <a:xfrm>
            <a:off x="6940313" y="1851670"/>
            <a:ext cx="1456162" cy="2016224"/>
          </a:xfrm>
          <a:prstGeom prst="rect">
            <a:avLst/>
          </a:prstGeom>
        </p:spPr>
      </p:pic>
    </p:spTree>
    <p:extLst>
      <p:ext uri="{BB962C8B-B14F-4D97-AF65-F5344CB8AC3E}">
        <p14:creationId xmlns:p14="http://schemas.microsoft.com/office/powerpoint/2010/main" val="1643925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4392488" cy="3046988"/>
          </a:xfrm>
          <a:prstGeom prst="rect">
            <a:avLst/>
          </a:prstGeom>
          <a:noFill/>
        </p:spPr>
        <p:txBody>
          <a:bodyPr wrap="square" rtlCol="0">
            <a:spAutoFit/>
          </a:bodyPr>
          <a:lstStyle/>
          <a:p>
            <a:r>
              <a:rPr lang="en-GB" sz="1600" b="1" dirty="0">
                <a:solidFill>
                  <a:srgbClr val="92D050"/>
                </a:solidFill>
              </a:rPr>
              <a:t>Skill 1: Visual Literacy | </a:t>
            </a:r>
            <a:r>
              <a:rPr lang="en-AU" sz="1600" b="1" dirty="0">
                <a:solidFill>
                  <a:srgbClr val="92D050"/>
                </a:solidFill>
              </a:rPr>
              <a:t>Activities </a:t>
            </a:r>
            <a:endParaRPr lang="en-GB" sz="1600" dirty="0">
              <a:solidFill>
                <a:srgbClr val="92D050"/>
              </a:solidFill>
            </a:endParaRPr>
          </a:p>
          <a:p>
            <a:r>
              <a:rPr lang="en-AU" sz="1600" b="1" dirty="0"/>
              <a:t> </a:t>
            </a:r>
            <a:endParaRPr lang="en-GB" sz="1600" dirty="0"/>
          </a:p>
          <a:p>
            <a:r>
              <a:rPr lang="en-AU" sz="1600" b="1" dirty="0">
                <a:solidFill>
                  <a:schemeClr val="bg1"/>
                </a:solidFill>
              </a:rPr>
              <a:t>Other Visual Elements:</a:t>
            </a:r>
            <a:endParaRPr lang="en-GB" sz="1600" dirty="0">
              <a:solidFill>
                <a:schemeClr val="bg1"/>
              </a:solidFill>
            </a:endParaRPr>
          </a:p>
          <a:p>
            <a:r>
              <a:rPr lang="en-AU" sz="1600" dirty="0"/>
              <a:t> </a:t>
            </a:r>
            <a:endParaRPr lang="en-GB" sz="1600" dirty="0"/>
          </a:p>
          <a:p>
            <a:r>
              <a:rPr lang="en-AU" sz="1600" dirty="0"/>
              <a:t>Discuss how certain objects are drawn to give clues to what they are. For example: the genie lamp in </a:t>
            </a:r>
            <a:r>
              <a:rPr lang="en-AU" sz="1600" i="1" dirty="0"/>
              <a:t>Wendy and the Genie </a:t>
            </a:r>
            <a:r>
              <a:rPr lang="en-AU" sz="1600" dirty="0"/>
              <a:t>(Storytime</a:t>
            </a:r>
            <a:r>
              <a:rPr lang="en-AU" sz="1600" dirty="0" smtClean="0"/>
              <a:t>).</a:t>
            </a:r>
          </a:p>
          <a:p>
            <a:endParaRPr lang="en-AU" sz="1600" dirty="0"/>
          </a:p>
          <a:p>
            <a:endParaRPr lang="en-GB" sz="1600" dirty="0"/>
          </a:p>
          <a:p>
            <a:r>
              <a:rPr lang="en-AU" sz="1600" i="1" dirty="0"/>
              <a:t>Study how pictures can represent lapses in time e.g. the seasons or the years passing in the Ziptales Timeless Tale Snow White.  </a:t>
            </a:r>
            <a:endParaRPr lang="en-GB" sz="1600" dirty="0"/>
          </a:p>
        </p:txBody>
      </p:sp>
      <p:pic>
        <p:nvPicPr>
          <p:cNvPr id="2" name="Picture 1"/>
          <p:cNvPicPr>
            <a:picLocks noChangeAspect="1"/>
          </p:cNvPicPr>
          <p:nvPr/>
        </p:nvPicPr>
        <p:blipFill rotWithShape="1">
          <a:blip r:embed="rId2"/>
          <a:srcRect l="24769" t="28622" r="21978" b="25142"/>
          <a:stretch/>
        </p:blipFill>
        <p:spPr>
          <a:xfrm>
            <a:off x="5364088" y="1779662"/>
            <a:ext cx="3096344" cy="1512168"/>
          </a:xfrm>
          <a:prstGeom prst="rect">
            <a:avLst/>
          </a:prstGeom>
        </p:spPr>
      </p:pic>
    </p:spTree>
    <p:extLst>
      <p:ext uri="{BB962C8B-B14F-4D97-AF65-F5344CB8AC3E}">
        <p14:creationId xmlns:p14="http://schemas.microsoft.com/office/powerpoint/2010/main" val="4221624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4536504" cy="3785652"/>
          </a:xfrm>
          <a:prstGeom prst="rect">
            <a:avLst/>
          </a:prstGeom>
          <a:noFill/>
        </p:spPr>
        <p:txBody>
          <a:bodyPr wrap="square" rtlCol="0">
            <a:spAutoFit/>
          </a:bodyPr>
          <a:lstStyle/>
          <a:p>
            <a:r>
              <a:rPr lang="en-GB" sz="1600" b="1" dirty="0">
                <a:solidFill>
                  <a:srgbClr val="92D050"/>
                </a:solidFill>
              </a:rPr>
              <a:t>Skill 1: Visual Literacy | </a:t>
            </a:r>
            <a:r>
              <a:rPr lang="en-AU" sz="1600" b="1" dirty="0">
                <a:solidFill>
                  <a:srgbClr val="92D050"/>
                </a:solidFill>
              </a:rPr>
              <a:t>Activities </a:t>
            </a:r>
            <a:endParaRPr lang="en-GB" sz="1600" dirty="0">
              <a:solidFill>
                <a:srgbClr val="92D050"/>
              </a:solidFill>
            </a:endParaRPr>
          </a:p>
          <a:p>
            <a:r>
              <a:rPr lang="en-AU" sz="1600" b="1" dirty="0"/>
              <a:t> </a:t>
            </a:r>
            <a:endParaRPr lang="en-GB" sz="1600" dirty="0"/>
          </a:p>
          <a:p>
            <a:r>
              <a:rPr lang="en-AU" sz="1600" b="1" i="1" dirty="0">
                <a:solidFill>
                  <a:schemeClr val="bg1"/>
                </a:solidFill>
              </a:rPr>
              <a:t>Informative Texts </a:t>
            </a:r>
            <a:endParaRPr lang="en-GB" sz="1600" dirty="0">
              <a:solidFill>
                <a:schemeClr val="bg1"/>
              </a:solidFill>
            </a:endParaRPr>
          </a:p>
          <a:p>
            <a:r>
              <a:rPr lang="en-AU" sz="1600" b="1" i="1" dirty="0"/>
              <a:t> </a:t>
            </a:r>
            <a:endParaRPr lang="en-GB" sz="1600" dirty="0"/>
          </a:p>
          <a:p>
            <a:r>
              <a:rPr lang="en-AU" sz="1600" dirty="0"/>
              <a:t>Informative texts use visual images differently to imaginative texts. </a:t>
            </a:r>
            <a:endParaRPr lang="en-AU" sz="1600" dirty="0" smtClean="0"/>
          </a:p>
          <a:p>
            <a:endParaRPr lang="en-AU" sz="1600" dirty="0"/>
          </a:p>
          <a:p>
            <a:r>
              <a:rPr lang="en-AU" sz="1600" dirty="0" smtClean="0"/>
              <a:t>Discuss </a:t>
            </a:r>
            <a:r>
              <a:rPr lang="en-AU" sz="1600" dirty="0"/>
              <a:t>with students how pictures help support the words in a variety of informative texts such as diagrams or photos in information reports or instructional texts and photos in recipe books, or the Ziptales Make and Do instructional texts and the images used in the </a:t>
            </a:r>
            <a:r>
              <a:rPr lang="en-AU" sz="1600" i="1" dirty="0"/>
              <a:t>Happy Schools</a:t>
            </a:r>
            <a:r>
              <a:rPr lang="en-AU" sz="1600" dirty="0"/>
              <a:t> explanation text </a:t>
            </a:r>
            <a:r>
              <a:rPr lang="en-AU" sz="1600" i="1" dirty="0"/>
              <a:t>How to Make our School a Happy School.</a:t>
            </a:r>
            <a:r>
              <a:rPr lang="en-AU" sz="1600" dirty="0"/>
              <a:t> </a:t>
            </a:r>
            <a:br>
              <a:rPr lang="en-AU" sz="1600" dirty="0"/>
            </a:br>
            <a:endParaRPr lang="en-GB" sz="1600" dirty="0"/>
          </a:p>
        </p:txBody>
      </p:sp>
      <p:pic>
        <p:nvPicPr>
          <p:cNvPr id="2" name="Picture 1"/>
          <p:cNvPicPr>
            <a:picLocks noChangeAspect="1"/>
          </p:cNvPicPr>
          <p:nvPr/>
        </p:nvPicPr>
        <p:blipFill rotWithShape="1">
          <a:blip r:embed="rId2"/>
          <a:srcRect l="35424" t="28231" r="34038" b="23994"/>
          <a:stretch/>
        </p:blipFill>
        <p:spPr>
          <a:xfrm>
            <a:off x="5508104" y="1779662"/>
            <a:ext cx="2952328" cy="2598049"/>
          </a:xfrm>
          <a:prstGeom prst="rect">
            <a:avLst/>
          </a:prstGeom>
        </p:spPr>
      </p:pic>
    </p:spTree>
    <p:extLst>
      <p:ext uri="{BB962C8B-B14F-4D97-AF65-F5344CB8AC3E}">
        <p14:creationId xmlns:p14="http://schemas.microsoft.com/office/powerpoint/2010/main" val="4278980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203598"/>
            <a:ext cx="3096344"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7584" y="699542"/>
            <a:ext cx="4536504" cy="3046988"/>
          </a:xfrm>
          <a:prstGeom prst="rect">
            <a:avLst/>
          </a:prstGeom>
          <a:noFill/>
        </p:spPr>
        <p:txBody>
          <a:bodyPr wrap="square" rtlCol="0">
            <a:spAutoFit/>
          </a:bodyPr>
          <a:lstStyle/>
          <a:p>
            <a:r>
              <a:rPr lang="en-GB" sz="1600" b="1" dirty="0">
                <a:solidFill>
                  <a:srgbClr val="92D050"/>
                </a:solidFill>
              </a:rPr>
              <a:t>Skill 1: Visual Literacy | </a:t>
            </a:r>
            <a:r>
              <a:rPr lang="en-AU" sz="1600" b="1" dirty="0">
                <a:solidFill>
                  <a:srgbClr val="92D050"/>
                </a:solidFill>
              </a:rPr>
              <a:t>Activities </a:t>
            </a:r>
            <a:endParaRPr lang="en-GB" sz="1600" dirty="0">
              <a:solidFill>
                <a:srgbClr val="92D050"/>
              </a:solidFill>
            </a:endParaRPr>
          </a:p>
          <a:p>
            <a:r>
              <a:rPr lang="en-AU" sz="1600" b="1" dirty="0"/>
              <a:t> </a:t>
            </a:r>
            <a:endParaRPr lang="en-GB" sz="1600" dirty="0"/>
          </a:p>
          <a:p>
            <a:r>
              <a:rPr lang="en-AU" sz="1600" b="1" i="1" dirty="0">
                <a:solidFill>
                  <a:schemeClr val="bg1"/>
                </a:solidFill>
              </a:rPr>
              <a:t>Persuasive texts </a:t>
            </a:r>
            <a:endParaRPr lang="en-GB" sz="1600" dirty="0">
              <a:solidFill>
                <a:schemeClr val="bg1"/>
              </a:solidFill>
            </a:endParaRPr>
          </a:p>
          <a:p>
            <a:r>
              <a:rPr lang="en-AU" sz="1600" b="1" i="1" dirty="0"/>
              <a:t> </a:t>
            </a:r>
            <a:endParaRPr lang="en-GB" sz="1600" dirty="0"/>
          </a:p>
          <a:p>
            <a:r>
              <a:rPr lang="en-AU" sz="1600" dirty="0"/>
              <a:t>Explore how print or television advertisements use strong images to try to sell a product e.g. excited children playing with a certain toy or a happy baby wearing a particular brand of nappy.  </a:t>
            </a:r>
            <a:endParaRPr lang="en-AU" sz="1600" dirty="0" smtClean="0"/>
          </a:p>
          <a:p>
            <a:endParaRPr lang="en-AU" sz="1600" dirty="0"/>
          </a:p>
          <a:p>
            <a:r>
              <a:rPr lang="en-AU" sz="1600" dirty="0" smtClean="0"/>
              <a:t>Study </a:t>
            </a:r>
            <a:r>
              <a:rPr lang="en-AU" sz="1600" dirty="0"/>
              <a:t>how the images used in tourist brochures from tourist attractions aim to persuade people to want to visit that place. </a:t>
            </a:r>
            <a:endParaRPr lang="en-GB" sz="1600" dirty="0"/>
          </a:p>
        </p:txBody>
      </p:sp>
      <p:pic>
        <p:nvPicPr>
          <p:cNvPr id="4100" name="Picture 4" descr="http://everyonelovescouponing.com/wp-content/uploads/2014/11/11958_LM_s3_prod_325x275_large_primar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823" y="1779662"/>
            <a:ext cx="30956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29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18116</TotalTime>
  <Words>687</Words>
  <Application>Microsoft Office PowerPoint</Application>
  <PresentationFormat>On-screen Show (16:9)</PresentationFormat>
  <Paragraphs>420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Monotype Corsiva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cp:lastModifiedBy>
  <cp:revision>179</cp:revision>
  <dcterms:created xsi:type="dcterms:W3CDTF">2014-03-02T23:10:02Z</dcterms:created>
  <dcterms:modified xsi:type="dcterms:W3CDTF">2015-08-25T15:49:09Z</dcterms:modified>
</cp:coreProperties>
</file>